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3"/>
  </p:notesMasterIdLst>
  <p:handoutMasterIdLst>
    <p:handoutMasterId r:id="rId34"/>
  </p:handoutMasterIdLst>
  <p:sldIdLst>
    <p:sldId id="312" r:id="rId2"/>
    <p:sldId id="370" r:id="rId3"/>
    <p:sldId id="357" r:id="rId4"/>
    <p:sldId id="360" r:id="rId5"/>
    <p:sldId id="376" r:id="rId6"/>
    <p:sldId id="377" r:id="rId7"/>
    <p:sldId id="378" r:id="rId8"/>
    <p:sldId id="371" r:id="rId9"/>
    <p:sldId id="372" r:id="rId10"/>
    <p:sldId id="356" r:id="rId11"/>
    <p:sldId id="373" r:id="rId12"/>
    <p:sldId id="363" r:id="rId13"/>
    <p:sldId id="361" r:id="rId14"/>
    <p:sldId id="355" r:id="rId15"/>
    <p:sldId id="362" r:id="rId16"/>
    <p:sldId id="366" r:id="rId17"/>
    <p:sldId id="367" r:id="rId18"/>
    <p:sldId id="379" r:id="rId19"/>
    <p:sldId id="380" r:id="rId20"/>
    <p:sldId id="381" r:id="rId21"/>
    <p:sldId id="382" r:id="rId22"/>
    <p:sldId id="359" r:id="rId23"/>
    <p:sldId id="358" r:id="rId24"/>
    <p:sldId id="364" r:id="rId25"/>
    <p:sldId id="374" r:id="rId26"/>
    <p:sldId id="375" r:id="rId27"/>
    <p:sldId id="383" r:id="rId28"/>
    <p:sldId id="384" r:id="rId29"/>
    <p:sldId id="385" r:id="rId30"/>
    <p:sldId id="386" r:id="rId31"/>
    <p:sldId id="368" r:id="rId32"/>
  </p:sldIdLst>
  <p:sldSz cx="9144000" cy="5143500" type="screen16x9"/>
  <p:notesSz cx="6858000" cy="9144000"/>
  <p:embeddedFontLst>
    <p:embeddedFont>
      <p:font typeface="Adobe Garamond Pro" panose="02020502060506020403" pitchFamily="18" charset="0"/>
      <p:regular r:id="rId35"/>
      <p:italic r:id="rId36"/>
    </p:embeddedFont>
    <p:embeddedFont>
      <p:font typeface="Adobe Garamond Pro Bold" panose="02020702060506020403" pitchFamily="18" charset="0"/>
      <p:bold r:id="rId37"/>
      <p:boldItalic r:id="rId38"/>
    </p:embeddedFont>
    <p:embeddedFont>
      <p:font typeface="Archivo Black" panose="020B0604020202020204" charset="0"/>
      <p:regular r:id="rId39"/>
    </p:embeddedFont>
    <p:embeddedFont>
      <p:font typeface="EB Garamond" panose="00000500000000000000" pitchFamily="2" charset="0"/>
      <p:regular r:id="rId40"/>
      <p:bold r:id="rId41"/>
      <p:italic r:id="rId42"/>
      <p:boldItalic r:id="rId43"/>
    </p:embeddedFont>
    <p:embeddedFont>
      <p:font typeface="Fira Sans" panose="020B0503050000020004" pitchFamily="34" charset="0"/>
      <p:regular r:id="rId44"/>
      <p:bold r:id="rId45"/>
      <p:italic r:id="rId46"/>
      <p:boldItalic r:id="rId47"/>
    </p:embeddedFont>
    <p:embeddedFont>
      <p:font typeface="Lato" panose="020F0502020204030203" pitchFamily="34" charset="0"/>
      <p:regular r:id="rId48"/>
      <p:bold r:id="rId49"/>
    </p:embeddedFont>
    <p:embeddedFont>
      <p:font typeface="Open Sans SemiBold" panose="020B0706030804020204" pitchFamily="34" charset="0"/>
      <p:regular r:id="rId50"/>
      <p:bold r:id="rId51"/>
      <p:italic r:id="rId52"/>
      <p:boldItalic r:id="rId53"/>
    </p:embeddedFont>
    <p:embeddedFont>
      <p:font typeface="Roboto Condensed Light" panose="02000000000000000000" pitchFamily="2" charset="0"/>
      <p:regular r:id="rId54"/>
      <p: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EBAD39-430A-4C6F-BEAE-9F6B0030F9B3}">
  <a:tblStyle styleId="{42EBAD39-430A-4C6F-BEAE-9F6B0030F9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47383D-F076-4E5C-8D6D-8B2040F8E1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Introduction to AI with ML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10CC0-F4B2-4C57-97B2-3A4BE809A1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968D4-8547-4CCE-982E-80F3B41D9553}" type="datetimeFigureOut">
              <a:rPr lang="en-US" smtClean="0"/>
              <a:t>5/7/2022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81E47-F5B1-42FC-B0FF-FE10FB4702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F5D23-BB24-4E12-8AAF-C9E7BE3F8D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39293-1206-416B-AF09-6A2BC7998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1966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d1622c6e8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d1622c6e8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127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548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39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643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647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776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541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552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494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726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643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649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542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998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39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199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8146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133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4764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427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576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42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0438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024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374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713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154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339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802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120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4657" y="254012"/>
            <a:ext cx="8471057" cy="4635473"/>
            <a:chOff x="1075213" y="539400"/>
            <a:chExt cx="6657019" cy="4064778"/>
          </a:xfrm>
        </p:grpSpPr>
        <p:sp>
          <p:nvSpPr>
            <p:cNvPr id="10" name="Google Shape;10;p2"/>
            <p:cNvSpPr/>
            <p:nvPr/>
          </p:nvSpPr>
          <p:spPr>
            <a:xfrm>
              <a:off x="1439819" y="539400"/>
              <a:ext cx="6292400" cy="4064778"/>
            </a:xfrm>
            <a:custGeom>
              <a:avLst/>
              <a:gdLst/>
              <a:ahLst/>
              <a:cxnLst/>
              <a:rect l="l" t="t" r="r" b="b"/>
              <a:pathLst>
                <a:path w="89712" h="62348" extrusionOk="0">
                  <a:moveTo>
                    <a:pt x="1" y="0"/>
                  </a:moveTo>
                  <a:lnTo>
                    <a:pt x="1" y="58194"/>
                  </a:lnTo>
                  <a:cubicBezTo>
                    <a:pt x="1" y="60477"/>
                    <a:pt x="1856" y="62347"/>
                    <a:pt x="4153" y="62347"/>
                  </a:cubicBezTo>
                  <a:lnTo>
                    <a:pt x="85559" y="62347"/>
                  </a:lnTo>
                  <a:cubicBezTo>
                    <a:pt x="87855" y="62347"/>
                    <a:pt x="89712" y="60477"/>
                    <a:pt x="89712" y="58194"/>
                  </a:cubicBezTo>
                  <a:lnTo>
                    <a:pt x="89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439875" y="3963125"/>
              <a:ext cx="6292357" cy="260920"/>
            </a:xfrm>
            <a:custGeom>
              <a:avLst/>
              <a:gdLst/>
              <a:ahLst/>
              <a:cxnLst/>
              <a:rect l="l" t="t" r="r" b="b"/>
              <a:pathLst>
                <a:path w="90619" h="4002" extrusionOk="0">
                  <a:moveTo>
                    <a:pt x="15" y="1"/>
                  </a:moveTo>
                  <a:lnTo>
                    <a:pt x="0" y="14"/>
                  </a:lnTo>
                  <a:lnTo>
                    <a:pt x="0" y="3974"/>
                  </a:lnTo>
                  <a:cubicBezTo>
                    <a:pt x="0" y="3988"/>
                    <a:pt x="15" y="4002"/>
                    <a:pt x="15" y="4002"/>
                  </a:cubicBezTo>
                  <a:lnTo>
                    <a:pt x="90606" y="4002"/>
                  </a:lnTo>
                  <a:cubicBezTo>
                    <a:pt x="90606" y="4002"/>
                    <a:pt x="90619" y="3988"/>
                    <a:pt x="90619" y="3974"/>
                  </a:cubicBezTo>
                  <a:lnTo>
                    <a:pt x="90619" y="14"/>
                  </a:lnTo>
                  <a:lnTo>
                    <a:pt x="906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439819" y="860291"/>
              <a:ext cx="6292400" cy="53004"/>
            </a:xfrm>
            <a:custGeom>
              <a:avLst/>
              <a:gdLst/>
              <a:ahLst/>
              <a:cxnLst/>
              <a:rect l="l" t="t" r="r" b="b"/>
              <a:pathLst>
                <a:path w="89712" h="813" extrusionOk="0">
                  <a:moveTo>
                    <a:pt x="1" y="1"/>
                  </a:moveTo>
                  <a:lnTo>
                    <a:pt x="1" y="813"/>
                  </a:lnTo>
                  <a:lnTo>
                    <a:pt x="89712" y="813"/>
                  </a:lnTo>
                  <a:lnTo>
                    <a:pt x="897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75213" y="1086258"/>
              <a:ext cx="364658" cy="339862"/>
            </a:xfrm>
            <a:custGeom>
              <a:avLst/>
              <a:gdLst/>
              <a:ahLst/>
              <a:cxnLst/>
              <a:rect l="l" t="t" r="r" b="b"/>
              <a:pathLst>
                <a:path w="5199" h="5213" extrusionOk="0">
                  <a:moveTo>
                    <a:pt x="1" y="0"/>
                  </a:moveTo>
                  <a:lnTo>
                    <a:pt x="1733" y="2613"/>
                  </a:lnTo>
                  <a:lnTo>
                    <a:pt x="1" y="5212"/>
                  </a:lnTo>
                  <a:lnTo>
                    <a:pt x="5199" y="5212"/>
                  </a:lnTo>
                  <a:lnTo>
                    <a:pt x="5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429200" y="1147925"/>
            <a:ext cx="6285600" cy="20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083581" y="3257225"/>
            <a:ext cx="5060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6035214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/>
          <p:nvPr/>
        </p:nvSpPr>
        <p:spPr>
          <a:xfrm>
            <a:off x="285500" y="162400"/>
            <a:ext cx="8566088" cy="4818707"/>
          </a:xfrm>
          <a:custGeom>
            <a:avLst/>
            <a:gdLst/>
            <a:ahLst/>
            <a:cxnLst/>
            <a:rect l="l" t="t" r="r" b="b"/>
            <a:pathLst>
              <a:path w="73809" h="41520" extrusionOk="0">
                <a:moveTo>
                  <a:pt x="631" y="1"/>
                </a:moveTo>
                <a:cubicBezTo>
                  <a:pt x="293" y="1"/>
                  <a:pt x="0" y="281"/>
                  <a:pt x="0" y="632"/>
                </a:cubicBezTo>
                <a:lnTo>
                  <a:pt x="0" y="40877"/>
                </a:lnTo>
                <a:cubicBezTo>
                  <a:pt x="0" y="41228"/>
                  <a:pt x="293" y="41520"/>
                  <a:pt x="631" y="41520"/>
                </a:cubicBezTo>
                <a:lnTo>
                  <a:pt x="73178" y="41520"/>
                </a:lnTo>
                <a:cubicBezTo>
                  <a:pt x="73528" y="41520"/>
                  <a:pt x="73809" y="41228"/>
                  <a:pt x="73809" y="40877"/>
                </a:cubicBezTo>
                <a:lnTo>
                  <a:pt x="73809" y="632"/>
                </a:lnTo>
                <a:cubicBezTo>
                  <a:pt x="73809" y="281"/>
                  <a:pt x="73528" y="1"/>
                  <a:pt x="731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680097" y="472972"/>
            <a:ext cx="7778290" cy="4196291"/>
          </a:xfrm>
          <a:custGeom>
            <a:avLst/>
            <a:gdLst/>
            <a:ahLst/>
            <a:cxnLst/>
            <a:rect l="l" t="t" r="r" b="b"/>
            <a:pathLst>
              <a:path w="67021" h="36157" extrusionOk="0">
                <a:moveTo>
                  <a:pt x="1740" y="0"/>
                </a:moveTo>
                <a:cubicBezTo>
                  <a:pt x="782" y="0"/>
                  <a:pt x="0" y="783"/>
                  <a:pt x="0" y="1753"/>
                </a:cubicBezTo>
                <a:lnTo>
                  <a:pt x="0" y="34416"/>
                </a:lnTo>
                <a:cubicBezTo>
                  <a:pt x="0" y="35374"/>
                  <a:pt x="782" y="36157"/>
                  <a:pt x="1740" y="36157"/>
                </a:cubicBezTo>
                <a:lnTo>
                  <a:pt x="65280" y="36157"/>
                </a:lnTo>
                <a:cubicBezTo>
                  <a:pt x="66238" y="36157"/>
                  <a:pt x="67021" y="35374"/>
                  <a:pt x="67021" y="34416"/>
                </a:cubicBezTo>
                <a:lnTo>
                  <a:pt x="67021" y="1753"/>
                </a:lnTo>
                <a:cubicBezTo>
                  <a:pt x="67021" y="783"/>
                  <a:pt x="66238" y="0"/>
                  <a:pt x="652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 txBox="1">
            <a:spLocks noGrp="1"/>
          </p:cNvSpPr>
          <p:nvPr>
            <p:ph type="title"/>
          </p:nvPr>
        </p:nvSpPr>
        <p:spPr>
          <a:xfrm>
            <a:off x="713100" y="532852"/>
            <a:ext cx="7710900" cy="7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body" idx="1"/>
          </p:nvPr>
        </p:nvSpPr>
        <p:spPr>
          <a:xfrm>
            <a:off x="1061250" y="1336500"/>
            <a:ext cx="7021500" cy="32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193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9"/>
          <p:cNvGrpSpPr/>
          <p:nvPr/>
        </p:nvGrpSpPr>
        <p:grpSpPr>
          <a:xfrm rot="10800000">
            <a:off x="578275" y="232240"/>
            <a:ext cx="7987458" cy="4833325"/>
            <a:chOff x="578275" y="156040"/>
            <a:chExt cx="7987458" cy="4833325"/>
          </a:xfrm>
        </p:grpSpPr>
        <p:sp>
          <p:nvSpPr>
            <p:cNvPr id="182" name="Google Shape;182;p9"/>
            <p:cNvSpPr/>
            <p:nvPr/>
          </p:nvSpPr>
          <p:spPr>
            <a:xfrm>
              <a:off x="853474" y="548175"/>
              <a:ext cx="7437059" cy="4333887"/>
            </a:xfrm>
            <a:custGeom>
              <a:avLst/>
              <a:gdLst/>
              <a:ahLst/>
              <a:cxnLst/>
              <a:rect l="l" t="t" r="r" b="b"/>
              <a:pathLst>
                <a:path w="267785" h="179904" extrusionOk="0">
                  <a:moveTo>
                    <a:pt x="1" y="1"/>
                  </a:moveTo>
                  <a:lnTo>
                    <a:pt x="1" y="179903"/>
                  </a:lnTo>
                  <a:lnTo>
                    <a:pt x="267784" y="179903"/>
                  </a:lnTo>
                  <a:lnTo>
                    <a:pt x="267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78275" y="337875"/>
              <a:ext cx="7987458" cy="4651490"/>
            </a:xfrm>
            <a:custGeom>
              <a:avLst/>
              <a:gdLst/>
              <a:ahLst/>
              <a:cxnLst/>
              <a:rect l="l" t="t" r="r" b="b"/>
              <a:pathLst>
                <a:path w="285700" h="193088" extrusionOk="0">
                  <a:moveTo>
                    <a:pt x="276042" y="8731"/>
                  </a:moveTo>
                  <a:lnTo>
                    <a:pt x="276042" y="147738"/>
                  </a:lnTo>
                  <a:lnTo>
                    <a:pt x="276042" y="184337"/>
                  </a:lnTo>
                  <a:lnTo>
                    <a:pt x="9657" y="184337"/>
                  </a:lnTo>
                  <a:lnTo>
                    <a:pt x="9657" y="8731"/>
                  </a:lnTo>
                  <a:close/>
                  <a:moveTo>
                    <a:pt x="9618" y="1"/>
                  </a:moveTo>
                  <a:cubicBezTo>
                    <a:pt x="4317" y="1"/>
                    <a:pt x="0" y="3509"/>
                    <a:pt x="0" y="7845"/>
                  </a:cubicBezTo>
                  <a:lnTo>
                    <a:pt x="0" y="185224"/>
                  </a:lnTo>
                  <a:cubicBezTo>
                    <a:pt x="0" y="189560"/>
                    <a:pt x="4317" y="193087"/>
                    <a:pt x="9618" y="193087"/>
                  </a:cubicBezTo>
                  <a:lnTo>
                    <a:pt x="276082" y="193087"/>
                  </a:lnTo>
                  <a:cubicBezTo>
                    <a:pt x="281384" y="193087"/>
                    <a:pt x="285700" y="189560"/>
                    <a:pt x="285700" y="185224"/>
                  </a:cubicBezTo>
                  <a:lnTo>
                    <a:pt x="285700" y="7845"/>
                  </a:lnTo>
                  <a:cubicBezTo>
                    <a:pt x="285700" y="3509"/>
                    <a:pt x="281384" y="1"/>
                    <a:pt x="2760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9"/>
            <p:cNvGrpSpPr/>
            <p:nvPr/>
          </p:nvGrpSpPr>
          <p:grpSpPr>
            <a:xfrm>
              <a:off x="1290309" y="156040"/>
              <a:ext cx="183301" cy="702705"/>
              <a:chOff x="1506468" y="154140"/>
              <a:chExt cx="183301" cy="702705"/>
            </a:xfrm>
          </p:grpSpPr>
          <p:sp>
            <p:nvSpPr>
              <p:cNvPr id="185" name="Google Shape;185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187;p9"/>
            <p:cNvGrpSpPr/>
            <p:nvPr/>
          </p:nvGrpSpPr>
          <p:grpSpPr>
            <a:xfrm>
              <a:off x="2087821" y="156040"/>
              <a:ext cx="183301" cy="702705"/>
              <a:chOff x="1506468" y="154140"/>
              <a:chExt cx="183301" cy="702705"/>
            </a:xfrm>
          </p:grpSpPr>
          <p:sp>
            <p:nvSpPr>
              <p:cNvPr id="188" name="Google Shape;188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" name="Google Shape;190;p9"/>
            <p:cNvGrpSpPr/>
            <p:nvPr/>
          </p:nvGrpSpPr>
          <p:grpSpPr>
            <a:xfrm>
              <a:off x="2885334" y="156040"/>
              <a:ext cx="183301" cy="702705"/>
              <a:chOff x="1506468" y="154140"/>
              <a:chExt cx="183301" cy="702705"/>
            </a:xfrm>
          </p:grpSpPr>
          <p:sp>
            <p:nvSpPr>
              <p:cNvPr id="191" name="Google Shape;191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193;p9"/>
            <p:cNvGrpSpPr/>
            <p:nvPr/>
          </p:nvGrpSpPr>
          <p:grpSpPr>
            <a:xfrm>
              <a:off x="3682846" y="156040"/>
              <a:ext cx="183301" cy="702705"/>
              <a:chOff x="1506468" y="154140"/>
              <a:chExt cx="183301" cy="702705"/>
            </a:xfrm>
          </p:grpSpPr>
          <p:sp>
            <p:nvSpPr>
              <p:cNvPr id="194" name="Google Shape;194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" name="Google Shape;196;p9"/>
            <p:cNvGrpSpPr/>
            <p:nvPr/>
          </p:nvGrpSpPr>
          <p:grpSpPr>
            <a:xfrm>
              <a:off x="4480359" y="156040"/>
              <a:ext cx="183301" cy="702705"/>
              <a:chOff x="1506468" y="154140"/>
              <a:chExt cx="183301" cy="702705"/>
            </a:xfrm>
          </p:grpSpPr>
          <p:sp>
            <p:nvSpPr>
              <p:cNvPr id="197" name="Google Shape;197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199;p9"/>
            <p:cNvGrpSpPr/>
            <p:nvPr/>
          </p:nvGrpSpPr>
          <p:grpSpPr>
            <a:xfrm>
              <a:off x="5277871" y="156040"/>
              <a:ext cx="183301" cy="702705"/>
              <a:chOff x="1506468" y="154140"/>
              <a:chExt cx="183301" cy="702705"/>
            </a:xfrm>
          </p:grpSpPr>
          <p:sp>
            <p:nvSpPr>
              <p:cNvPr id="200" name="Google Shape;200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" name="Google Shape;202;p9"/>
            <p:cNvGrpSpPr/>
            <p:nvPr/>
          </p:nvGrpSpPr>
          <p:grpSpPr>
            <a:xfrm>
              <a:off x="6075384" y="156040"/>
              <a:ext cx="183301" cy="702705"/>
              <a:chOff x="1506468" y="154140"/>
              <a:chExt cx="183301" cy="702705"/>
            </a:xfrm>
          </p:grpSpPr>
          <p:sp>
            <p:nvSpPr>
              <p:cNvPr id="203" name="Google Shape;203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" name="Google Shape;205;p9"/>
            <p:cNvGrpSpPr/>
            <p:nvPr/>
          </p:nvGrpSpPr>
          <p:grpSpPr>
            <a:xfrm>
              <a:off x="6872896" y="156040"/>
              <a:ext cx="183301" cy="702705"/>
              <a:chOff x="1506468" y="154140"/>
              <a:chExt cx="183301" cy="702705"/>
            </a:xfrm>
          </p:grpSpPr>
          <p:sp>
            <p:nvSpPr>
              <p:cNvPr id="206" name="Google Shape;206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9"/>
            <p:cNvGrpSpPr/>
            <p:nvPr/>
          </p:nvGrpSpPr>
          <p:grpSpPr>
            <a:xfrm>
              <a:off x="7670409" y="156040"/>
              <a:ext cx="183301" cy="702705"/>
              <a:chOff x="1506468" y="154140"/>
              <a:chExt cx="183301" cy="702705"/>
            </a:xfrm>
          </p:grpSpPr>
          <p:sp>
            <p:nvSpPr>
              <p:cNvPr id="209" name="Google Shape;209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" name="Google Shape;211;p9"/>
            <p:cNvGrpSpPr/>
            <p:nvPr/>
          </p:nvGrpSpPr>
          <p:grpSpPr>
            <a:xfrm>
              <a:off x="1180883" y="1303646"/>
              <a:ext cx="6782241" cy="3150214"/>
              <a:chOff x="5746702" y="1303655"/>
              <a:chExt cx="3391799" cy="3150214"/>
            </a:xfrm>
          </p:grpSpPr>
          <p:grpSp>
            <p:nvGrpSpPr>
              <p:cNvPr id="212" name="Google Shape;212;p9"/>
              <p:cNvGrpSpPr/>
              <p:nvPr/>
            </p:nvGrpSpPr>
            <p:grpSpPr>
              <a:xfrm>
                <a:off x="5746702" y="3144189"/>
                <a:ext cx="3391799" cy="1309681"/>
                <a:chOff x="4944009" y="1147678"/>
                <a:chExt cx="3391799" cy="3153578"/>
              </a:xfrm>
            </p:grpSpPr>
            <p:sp>
              <p:nvSpPr>
                <p:cNvPr id="213" name="Google Shape;213;p9"/>
                <p:cNvSpPr/>
                <p:nvPr/>
              </p:nvSpPr>
              <p:spPr>
                <a:xfrm>
                  <a:off x="4944009" y="114767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9"/>
                <p:cNvSpPr/>
                <p:nvPr/>
              </p:nvSpPr>
              <p:spPr>
                <a:xfrm>
                  <a:off x="4944009" y="1595065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9"/>
                <p:cNvSpPr/>
                <p:nvPr/>
              </p:nvSpPr>
              <p:spPr>
                <a:xfrm>
                  <a:off x="4944009" y="2042592"/>
                  <a:ext cx="3391799" cy="1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29" extrusionOk="0"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71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71"/>
                      </a:cubicBezTo>
                      <a:cubicBezTo>
                        <a:pt x="23728" y="35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9"/>
                <p:cNvSpPr/>
                <p:nvPr/>
              </p:nvSpPr>
              <p:spPr>
                <a:xfrm>
                  <a:off x="4944009" y="2491650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24"/>
                        <a:pt x="1" y="59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59"/>
                      </a:cubicBezTo>
                      <a:cubicBezTo>
                        <a:pt x="23728" y="24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9"/>
                <p:cNvSpPr/>
                <p:nvPr/>
              </p:nvSpPr>
              <p:spPr>
                <a:xfrm>
                  <a:off x="4944009" y="293903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60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60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9"/>
                <p:cNvSpPr/>
                <p:nvPr/>
              </p:nvSpPr>
              <p:spPr>
                <a:xfrm>
                  <a:off x="4944009" y="3388236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83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83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9"/>
                <p:cNvSpPr/>
                <p:nvPr/>
              </p:nvSpPr>
              <p:spPr>
                <a:xfrm>
                  <a:off x="4944009" y="3835762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9"/>
                <p:cNvSpPr/>
                <p:nvPr/>
              </p:nvSpPr>
              <p:spPr>
                <a:xfrm>
                  <a:off x="4944009" y="4283149"/>
                  <a:ext cx="3391799" cy="18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30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59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59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1" name="Google Shape;221;p9"/>
              <p:cNvSpPr/>
              <p:nvPr/>
            </p:nvSpPr>
            <p:spPr>
              <a:xfrm>
                <a:off x="5746702" y="16752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9"/>
              <p:cNvSpPr/>
              <p:nvPr/>
            </p:nvSpPr>
            <p:spPr>
              <a:xfrm>
                <a:off x="5746702" y="18610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9"/>
              <p:cNvSpPr/>
              <p:nvPr/>
            </p:nvSpPr>
            <p:spPr>
              <a:xfrm>
                <a:off x="5746702" y="2046913"/>
                <a:ext cx="3391799" cy="7462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29" extrusionOk="0">
                    <a:moveTo>
                      <a:pt x="71" y="0"/>
                    </a:moveTo>
                    <a:cubicBezTo>
                      <a:pt x="24" y="0"/>
                      <a:pt x="1" y="35"/>
                      <a:pt x="1" y="71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71"/>
                    </a:cubicBezTo>
                    <a:cubicBezTo>
                      <a:pt x="23728" y="35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>
                <a:off x="5746702" y="22334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24"/>
                      <a:pt x="1" y="59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59"/>
                    </a:cubicBezTo>
                    <a:cubicBezTo>
                      <a:pt x="23728" y="24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5746702" y="24192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60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60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5746702" y="2605759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83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83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5746702" y="279161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>
                <a:off x="5746702" y="2977417"/>
                <a:ext cx="3391799" cy="7520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30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59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59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9"/>
              <p:cNvSpPr/>
              <p:nvPr/>
            </p:nvSpPr>
            <p:spPr>
              <a:xfrm>
                <a:off x="5746702" y="14894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5746702" y="13036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1" name="Google Shape;231;p9"/>
          <p:cNvSpPr txBox="1">
            <a:spLocks noGrp="1"/>
          </p:cNvSpPr>
          <p:nvPr>
            <p:ph type="title"/>
          </p:nvPr>
        </p:nvSpPr>
        <p:spPr>
          <a:xfrm>
            <a:off x="1630050" y="1304700"/>
            <a:ext cx="5883900" cy="121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2" name="Google Shape;232;p9"/>
          <p:cNvSpPr txBox="1">
            <a:spLocks noGrp="1"/>
          </p:cNvSpPr>
          <p:nvPr>
            <p:ph type="subTitle" idx="1"/>
          </p:nvPr>
        </p:nvSpPr>
        <p:spPr>
          <a:xfrm>
            <a:off x="2241550" y="2809900"/>
            <a:ext cx="4661100" cy="11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035686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05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30"/>
          <p:cNvGrpSpPr/>
          <p:nvPr/>
        </p:nvGrpSpPr>
        <p:grpSpPr>
          <a:xfrm flipH="1">
            <a:off x="559419" y="254025"/>
            <a:ext cx="8471057" cy="4635473"/>
            <a:chOff x="1075213" y="539400"/>
            <a:chExt cx="6657019" cy="4064778"/>
          </a:xfrm>
        </p:grpSpPr>
        <p:sp>
          <p:nvSpPr>
            <p:cNvPr id="1018" name="Google Shape;1018;p30"/>
            <p:cNvSpPr/>
            <p:nvPr/>
          </p:nvSpPr>
          <p:spPr>
            <a:xfrm>
              <a:off x="1439819" y="539400"/>
              <a:ext cx="6292400" cy="4064778"/>
            </a:xfrm>
            <a:custGeom>
              <a:avLst/>
              <a:gdLst/>
              <a:ahLst/>
              <a:cxnLst/>
              <a:rect l="l" t="t" r="r" b="b"/>
              <a:pathLst>
                <a:path w="89712" h="62348" extrusionOk="0">
                  <a:moveTo>
                    <a:pt x="1" y="0"/>
                  </a:moveTo>
                  <a:lnTo>
                    <a:pt x="1" y="58194"/>
                  </a:lnTo>
                  <a:cubicBezTo>
                    <a:pt x="1" y="60477"/>
                    <a:pt x="1856" y="62347"/>
                    <a:pt x="4153" y="62347"/>
                  </a:cubicBezTo>
                  <a:lnTo>
                    <a:pt x="85559" y="62347"/>
                  </a:lnTo>
                  <a:cubicBezTo>
                    <a:pt x="87855" y="62347"/>
                    <a:pt x="89712" y="60477"/>
                    <a:pt x="89712" y="58194"/>
                  </a:cubicBezTo>
                  <a:lnTo>
                    <a:pt x="89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0"/>
            <p:cNvSpPr/>
            <p:nvPr/>
          </p:nvSpPr>
          <p:spPr>
            <a:xfrm>
              <a:off x="1439875" y="3963125"/>
              <a:ext cx="6292357" cy="260920"/>
            </a:xfrm>
            <a:custGeom>
              <a:avLst/>
              <a:gdLst/>
              <a:ahLst/>
              <a:cxnLst/>
              <a:rect l="l" t="t" r="r" b="b"/>
              <a:pathLst>
                <a:path w="90619" h="4002" extrusionOk="0">
                  <a:moveTo>
                    <a:pt x="15" y="1"/>
                  </a:moveTo>
                  <a:lnTo>
                    <a:pt x="0" y="14"/>
                  </a:lnTo>
                  <a:lnTo>
                    <a:pt x="0" y="3974"/>
                  </a:lnTo>
                  <a:cubicBezTo>
                    <a:pt x="0" y="3988"/>
                    <a:pt x="15" y="4002"/>
                    <a:pt x="15" y="4002"/>
                  </a:cubicBezTo>
                  <a:lnTo>
                    <a:pt x="90606" y="4002"/>
                  </a:lnTo>
                  <a:cubicBezTo>
                    <a:pt x="90606" y="4002"/>
                    <a:pt x="90619" y="3988"/>
                    <a:pt x="90619" y="3974"/>
                  </a:cubicBezTo>
                  <a:lnTo>
                    <a:pt x="90619" y="14"/>
                  </a:lnTo>
                  <a:lnTo>
                    <a:pt x="906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0"/>
            <p:cNvSpPr/>
            <p:nvPr/>
          </p:nvSpPr>
          <p:spPr>
            <a:xfrm>
              <a:off x="1075213" y="1086258"/>
              <a:ext cx="364658" cy="339862"/>
            </a:xfrm>
            <a:custGeom>
              <a:avLst/>
              <a:gdLst/>
              <a:ahLst/>
              <a:cxnLst/>
              <a:rect l="l" t="t" r="r" b="b"/>
              <a:pathLst>
                <a:path w="5199" h="5213" extrusionOk="0">
                  <a:moveTo>
                    <a:pt x="1" y="0"/>
                  </a:moveTo>
                  <a:lnTo>
                    <a:pt x="1733" y="2613"/>
                  </a:lnTo>
                  <a:lnTo>
                    <a:pt x="1" y="5212"/>
                  </a:lnTo>
                  <a:lnTo>
                    <a:pt x="5199" y="5212"/>
                  </a:lnTo>
                  <a:lnTo>
                    <a:pt x="5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1" name="Google Shape;1021;p30"/>
          <p:cNvSpPr txBox="1">
            <a:spLocks noGrp="1"/>
          </p:cNvSpPr>
          <p:nvPr>
            <p:ph type="title"/>
          </p:nvPr>
        </p:nvSpPr>
        <p:spPr>
          <a:xfrm>
            <a:off x="2424600" y="691812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2" name="Google Shape;1022;p30"/>
          <p:cNvSpPr txBox="1">
            <a:spLocks noGrp="1"/>
          </p:cNvSpPr>
          <p:nvPr>
            <p:ph type="subTitle" idx="1"/>
          </p:nvPr>
        </p:nvSpPr>
        <p:spPr>
          <a:xfrm>
            <a:off x="2854650" y="1662750"/>
            <a:ext cx="3434700" cy="13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3" name="Google Shape;1023;p30"/>
          <p:cNvSpPr txBox="1"/>
          <p:nvPr/>
        </p:nvSpPr>
        <p:spPr>
          <a:xfrm>
            <a:off x="2561675" y="3575475"/>
            <a:ext cx="400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0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388235306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oogle Shape;1025;p31"/>
          <p:cNvGrpSpPr/>
          <p:nvPr/>
        </p:nvGrpSpPr>
        <p:grpSpPr>
          <a:xfrm>
            <a:off x="288950" y="145475"/>
            <a:ext cx="8566088" cy="4818707"/>
            <a:chOff x="288950" y="145475"/>
            <a:chExt cx="8566088" cy="4818707"/>
          </a:xfrm>
        </p:grpSpPr>
        <p:sp>
          <p:nvSpPr>
            <p:cNvPr id="1026" name="Google Shape;1026;p31"/>
            <p:cNvSpPr/>
            <p:nvPr/>
          </p:nvSpPr>
          <p:spPr>
            <a:xfrm>
              <a:off x="288950" y="145475"/>
              <a:ext cx="8566088" cy="4818707"/>
            </a:xfrm>
            <a:custGeom>
              <a:avLst/>
              <a:gdLst/>
              <a:ahLst/>
              <a:cxnLst/>
              <a:rect l="l" t="t" r="r" b="b"/>
              <a:pathLst>
                <a:path w="73809" h="41520" extrusionOk="0">
                  <a:moveTo>
                    <a:pt x="631" y="1"/>
                  </a:moveTo>
                  <a:cubicBezTo>
                    <a:pt x="293" y="1"/>
                    <a:pt x="0" y="281"/>
                    <a:pt x="0" y="632"/>
                  </a:cubicBezTo>
                  <a:lnTo>
                    <a:pt x="0" y="40877"/>
                  </a:lnTo>
                  <a:cubicBezTo>
                    <a:pt x="0" y="41228"/>
                    <a:pt x="293" y="41520"/>
                    <a:pt x="631" y="41520"/>
                  </a:cubicBezTo>
                  <a:lnTo>
                    <a:pt x="73178" y="41520"/>
                  </a:lnTo>
                  <a:cubicBezTo>
                    <a:pt x="73528" y="41520"/>
                    <a:pt x="73809" y="41228"/>
                    <a:pt x="73809" y="40877"/>
                  </a:cubicBezTo>
                  <a:lnTo>
                    <a:pt x="73809" y="632"/>
                  </a:lnTo>
                  <a:cubicBezTo>
                    <a:pt x="73809" y="281"/>
                    <a:pt x="73528" y="1"/>
                    <a:pt x="73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4589589" y="395950"/>
              <a:ext cx="4075580" cy="4398124"/>
            </a:xfrm>
            <a:custGeom>
              <a:avLst/>
              <a:gdLst/>
              <a:ahLst/>
              <a:cxnLst/>
              <a:rect l="l" t="t" r="r" b="b"/>
              <a:pathLst>
                <a:path w="28342" h="31577" extrusionOk="0">
                  <a:moveTo>
                    <a:pt x="60" y="0"/>
                  </a:moveTo>
                  <a:cubicBezTo>
                    <a:pt x="24" y="0"/>
                    <a:pt x="1" y="23"/>
                    <a:pt x="1" y="58"/>
                  </a:cubicBezTo>
                  <a:lnTo>
                    <a:pt x="1" y="31530"/>
                  </a:lnTo>
                  <a:cubicBezTo>
                    <a:pt x="1" y="31553"/>
                    <a:pt x="24" y="31577"/>
                    <a:pt x="60" y="31577"/>
                  </a:cubicBezTo>
                  <a:lnTo>
                    <a:pt x="28295" y="31577"/>
                  </a:lnTo>
                  <a:cubicBezTo>
                    <a:pt x="28319" y="31577"/>
                    <a:pt x="28342" y="31553"/>
                    <a:pt x="28342" y="31530"/>
                  </a:cubicBezTo>
                  <a:lnTo>
                    <a:pt x="28342" y="58"/>
                  </a:lnTo>
                  <a:cubicBezTo>
                    <a:pt x="28342" y="23"/>
                    <a:pt x="28319" y="0"/>
                    <a:pt x="28295" y="0"/>
                  </a:cubicBezTo>
                  <a:close/>
                </a:path>
              </a:pathLst>
            </a:custGeom>
            <a:solidFill>
              <a:srgbClr val="F7F7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478825" y="395950"/>
              <a:ext cx="4075580" cy="4398124"/>
            </a:xfrm>
            <a:custGeom>
              <a:avLst/>
              <a:gdLst/>
              <a:ahLst/>
              <a:cxnLst/>
              <a:rect l="l" t="t" r="r" b="b"/>
              <a:pathLst>
                <a:path w="28342" h="31577" extrusionOk="0">
                  <a:moveTo>
                    <a:pt x="48" y="0"/>
                  </a:moveTo>
                  <a:cubicBezTo>
                    <a:pt x="24" y="0"/>
                    <a:pt x="1" y="23"/>
                    <a:pt x="1" y="58"/>
                  </a:cubicBezTo>
                  <a:lnTo>
                    <a:pt x="1" y="31530"/>
                  </a:lnTo>
                  <a:cubicBezTo>
                    <a:pt x="1" y="31553"/>
                    <a:pt x="24" y="31577"/>
                    <a:pt x="48" y="31577"/>
                  </a:cubicBezTo>
                  <a:lnTo>
                    <a:pt x="28283" y="31577"/>
                  </a:lnTo>
                  <a:cubicBezTo>
                    <a:pt x="28319" y="31577"/>
                    <a:pt x="28342" y="31553"/>
                    <a:pt x="28342" y="31530"/>
                  </a:cubicBezTo>
                  <a:lnTo>
                    <a:pt x="28342" y="58"/>
                  </a:lnTo>
                  <a:cubicBezTo>
                    <a:pt x="28342" y="23"/>
                    <a:pt x="28319" y="0"/>
                    <a:pt x="28283" y="0"/>
                  </a:cubicBezTo>
                  <a:close/>
                </a:path>
              </a:pathLst>
            </a:custGeom>
            <a:solidFill>
              <a:srgbClr val="F7F7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9" name="Google Shape;1029;p31"/>
            <p:cNvGrpSpPr/>
            <p:nvPr/>
          </p:nvGrpSpPr>
          <p:grpSpPr>
            <a:xfrm>
              <a:off x="4984702" y="1303655"/>
              <a:ext cx="3391799" cy="3150214"/>
              <a:chOff x="5746702" y="1303655"/>
              <a:chExt cx="3391799" cy="3150214"/>
            </a:xfrm>
          </p:grpSpPr>
          <p:grpSp>
            <p:nvGrpSpPr>
              <p:cNvPr id="1030" name="Google Shape;1030;p31"/>
              <p:cNvGrpSpPr/>
              <p:nvPr/>
            </p:nvGrpSpPr>
            <p:grpSpPr>
              <a:xfrm>
                <a:off x="5746702" y="3144189"/>
                <a:ext cx="3391799" cy="1309681"/>
                <a:chOff x="4944009" y="1147678"/>
                <a:chExt cx="3391799" cy="3153578"/>
              </a:xfrm>
            </p:grpSpPr>
            <p:sp>
              <p:nvSpPr>
                <p:cNvPr id="1031" name="Google Shape;1031;p31"/>
                <p:cNvSpPr/>
                <p:nvPr/>
              </p:nvSpPr>
              <p:spPr>
                <a:xfrm>
                  <a:off x="4944009" y="114767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31"/>
                <p:cNvSpPr/>
                <p:nvPr/>
              </p:nvSpPr>
              <p:spPr>
                <a:xfrm>
                  <a:off x="4944009" y="1595065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1"/>
                <p:cNvSpPr/>
                <p:nvPr/>
              </p:nvSpPr>
              <p:spPr>
                <a:xfrm>
                  <a:off x="4944009" y="2042592"/>
                  <a:ext cx="3391799" cy="1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29" extrusionOk="0"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71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71"/>
                      </a:cubicBezTo>
                      <a:cubicBezTo>
                        <a:pt x="23728" y="35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1"/>
                <p:cNvSpPr/>
                <p:nvPr/>
              </p:nvSpPr>
              <p:spPr>
                <a:xfrm>
                  <a:off x="4944009" y="2491650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24"/>
                        <a:pt x="1" y="59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59"/>
                      </a:cubicBezTo>
                      <a:cubicBezTo>
                        <a:pt x="23728" y="24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1"/>
                <p:cNvSpPr/>
                <p:nvPr/>
              </p:nvSpPr>
              <p:spPr>
                <a:xfrm>
                  <a:off x="4944009" y="293903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60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60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1"/>
                <p:cNvSpPr/>
                <p:nvPr/>
              </p:nvSpPr>
              <p:spPr>
                <a:xfrm>
                  <a:off x="4944009" y="3388236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83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83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1"/>
                <p:cNvSpPr/>
                <p:nvPr/>
              </p:nvSpPr>
              <p:spPr>
                <a:xfrm>
                  <a:off x="4944009" y="3835762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31"/>
                <p:cNvSpPr/>
                <p:nvPr/>
              </p:nvSpPr>
              <p:spPr>
                <a:xfrm>
                  <a:off x="4944009" y="4283149"/>
                  <a:ext cx="3391799" cy="18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30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59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59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39" name="Google Shape;1039;p31"/>
              <p:cNvSpPr/>
              <p:nvPr/>
            </p:nvSpPr>
            <p:spPr>
              <a:xfrm>
                <a:off x="5746702" y="16752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1"/>
              <p:cNvSpPr/>
              <p:nvPr/>
            </p:nvSpPr>
            <p:spPr>
              <a:xfrm>
                <a:off x="5746702" y="18610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1"/>
              <p:cNvSpPr/>
              <p:nvPr/>
            </p:nvSpPr>
            <p:spPr>
              <a:xfrm>
                <a:off x="5746702" y="2046913"/>
                <a:ext cx="3391799" cy="7462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29" extrusionOk="0">
                    <a:moveTo>
                      <a:pt x="71" y="0"/>
                    </a:moveTo>
                    <a:cubicBezTo>
                      <a:pt x="24" y="0"/>
                      <a:pt x="1" y="35"/>
                      <a:pt x="1" y="71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71"/>
                    </a:cubicBezTo>
                    <a:cubicBezTo>
                      <a:pt x="23728" y="35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1"/>
              <p:cNvSpPr/>
              <p:nvPr/>
            </p:nvSpPr>
            <p:spPr>
              <a:xfrm>
                <a:off x="5746702" y="22334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24"/>
                      <a:pt x="1" y="59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59"/>
                    </a:cubicBezTo>
                    <a:cubicBezTo>
                      <a:pt x="23728" y="24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1"/>
              <p:cNvSpPr/>
              <p:nvPr/>
            </p:nvSpPr>
            <p:spPr>
              <a:xfrm>
                <a:off x="5746702" y="24192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60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60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1"/>
              <p:cNvSpPr/>
              <p:nvPr/>
            </p:nvSpPr>
            <p:spPr>
              <a:xfrm>
                <a:off x="5746702" y="2605759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83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83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1"/>
              <p:cNvSpPr/>
              <p:nvPr/>
            </p:nvSpPr>
            <p:spPr>
              <a:xfrm>
                <a:off x="5746702" y="279161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1"/>
              <p:cNvSpPr/>
              <p:nvPr/>
            </p:nvSpPr>
            <p:spPr>
              <a:xfrm>
                <a:off x="5746702" y="2977417"/>
                <a:ext cx="3391799" cy="7520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30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59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59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1"/>
              <p:cNvSpPr/>
              <p:nvPr/>
            </p:nvSpPr>
            <p:spPr>
              <a:xfrm>
                <a:off x="5746702" y="14894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1"/>
              <p:cNvSpPr/>
              <p:nvPr/>
            </p:nvSpPr>
            <p:spPr>
              <a:xfrm>
                <a:off x="5746702" y="13036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9" name="Google Shape;1049;p31"/>
            <p:cNvGrpSpPr/>
            <p:nvPr/>
          </p:nvGrpSpPr>
          <p:grpSpPr>
            <a:xfrm>
              <a:off x="878402" y="1303655"/>
              <a:ext cx="3391799" cy="3150214"/>
              <a:chOff x="5746702" y="1303655"/>
              <a:chExt cx="3391799" cy="3150214"/>
            </a:xfrm>
          </p:grpSpPr>
          <p:grpSp>
            <p:nvGrpSpPr>
              <p:cNvPr id="1050" name="Google Shape;1050;p31"/>
              <p:cNvGrpSpPr/>
              <p:nvPr/>
            </p:nvGrpSpPr>
            <p:grpSpPr>
              <a:xfrm>
                <a:off x="5746702" y="3144189"/>
                <a:ext cx="3391799" cy="1309681"/>
                <a:chOff x="4944009" y="1147678"/>
                <a:chExt cx="3391799" cy="3153578"/>
              </a:xfrm>
            </p:grpSpPr>
            <p:sp>
              <p:nvSpPr>
                <p:cNvPr id="1051" name="Google Shape;1051;p31"/>
                <p:cNvSpPr/>
                <p:nvPr/>
              </p:nvSpPr>
              <p:spPr>
                <a:xfrm>
                  <a:off x="4944009" y="114767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31"/>
                <p:cNvSpPr/>
                <p:nvPr/>
              </p:nvSpPr>
              <p:spPr>
                <a:xfrm>
                  <a:off x="4944009" y="1595065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31"/>
                <p:cNvSpPr/>
                <p:nvPr/>
              </p:nvSpPr>
              <p:spPr>
                <a:xfrm>
                  <a:off x="4944009" y="2042592"/>
                  <a:ext cx="3391799" cy="1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29" extrusionOk="0"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71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71"/>
                      </a:cubicBezTo>
                      <a:cubicBezTo>
                        <a:pt x="23728" y="35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31"/>
                <p:cNvSpPr/>
                <p:nvPr/>
              </p:nvSpPr>
              <p:spPr>
                <a:xfrm>
                  <a:off x="4944009" y="2491650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24"/>
                        <a:pt x="1" y="59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59"/>
                      </a:cubicBezTo>
                      <a:cubicBezTo>
                        <a:pt x="23728" y="24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31"/>
                <p:cNvSpPr/>
                <p:nvPr/>
              </p:nvSpPr>
              <p:spPr>
                <a:xfrm>
                  <a:off x="4944009" y="293903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60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60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31"/>
                <p:cNvSpPr/>
                <p:nvPr/>
              </p:nvSpPr>
              <p:spPr>
                <a:xfrm>
                  <a:off x="4944009" y="3388236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83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83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31"/>
                <p:cNvSpPr/>
                <p:nvPr/>
              </p:nvSpPr>
              <p:spPr>
                <a:xfrm>
                  <a:off x="4944009" y="3835762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31"/>
                <p:cNvSpPr/>
                <p:nvPr/>
              </p:nvSpPr>
              <p:spPr>
                <a:xfrm>
                  <a:off x="4944009" y="4283149"/>
                  <a:ext cx="3391799" cy="18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30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59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59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59" name="Google Shape;1059;p31"/>
              <p:cNvSpPr/>
              <p:nvPr/>
            </p:nvSpPr>
            <p:spPr>
              <a:xfrm>
                <a:off x="5746702" y="16752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1"/>
              <p:cNvSpPr/>
              <p:nvPr/>
            </p:nvSpPr>
            <p:spPr>
              <a:xfrm>
                <a:off x="5746702" y="18610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1"/>
              <p:cNvSpPr/>
              <p:nvPr/>
            </p:nvSpPr>
            <p:spPr>
              <a:xfrm>
                <a:off x="5746702" y="2046913"/>
                <a:ext cx="3391799" cy="7462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29" extrusionOk="0">
                    <a:moveTo>
                      <a:pt x="71" y="0"/>
                    </a:moveTo>
                    <a:cubicBezTo>
                      <a:pt x="24" y="0"/>
                      <a:pt x="1" y="35"/>
                      <a:pt x="1" y="71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71"/>
                    </a:cubicBezTo>
                    <a:cubicBezTo>
                      <a:pt x="23728" y="35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1"/>
              <p:cNvSpPr/>
              <p:nvPr/>
            </p:nvSpPr>
            <p:spPr>
              <a:xfrm>
                <a:off x="5746702" y="22334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24"/>
                      <a:pt x="1" y="59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59"/>
                    </a:cubicBezTo>
                    <a:cubicBezTo>
                      <a:pt x="23728" y="24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1"/>
              <p:cNvSpPr/>
              <p:nvPr/>
            </p:nvSpPr>
            <p:spPr>
              <a:xfrm>
                <a:off x="5746702" y="24192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60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60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5746702" y="2605759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83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83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1"/>
              <p:cNvSpPr/>
              <p:nvPr/>
            </p:nvSpPr>
            <p:spPr>
              <a:xfrm>
                <a:off x="5746702" y="279161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1"/>
              <p:cNvSpPr/>
              <p:nvPr/>
            </p:nvSpPr>
            <p:spPr>
              <a:xfrm>
                <a:off x="5746702" y="2977417"/>
                <a:ext cx="3391799" cy="7520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30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59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59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5746702" y="14894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5746702" y="13036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135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" name="Google Shape;1070;p32"/>
          <p:cNvGrpSpPr/>
          <p:nvPr/>
        </p:nvGrpSpPr>
        <p:grpSpPr>
          <a:xfrm>
            <a:off x="430057" y="258025"/>
            <a:ext cx="8135676" cy="4651490"/>
            <a:chOff x="430057" y="258025"/>
            <a:chExt cx="8135676" cy="4651490"/>
          </a:xfrm>
        </p:grpSpPr>
        <p:sp>
          <p:nvSpPr>
            <p:cNvPr id="1071" name="Google Shape;1071;p32"/>
            <p:cNvSpPr/>
            <p:nvPr/>
          </p:nvSpPr>
          <p:spPr>
            <a:xfrm>
              <a:off x="853474" y="468325"/>
              <a:ext cx="7437059" cy="4333887"/>
            </a:xfrm>
            <a:custGeom>
              <a:avLst/>
              <a:gdLst/>
              <a:ahLst/>
              <a:cxnLst/>
              <a:rect l="l" t="t" r="r" b="b"/>
              <a:pathLst>
                <a:path w="267785" h="179904" extrusionOk="0">
                  <a:moveTo>
                    <a:pt x="1" y="1"/>
                  </a:moveTo>
                  <a:lnTo>
                    <a:pt x="1" y="179903"/>
                  </a:lnTo>
                  <a:lnTo>
                    <a:pt x="267784" y="179903"/>
                  </a:lnTo>
                  <a:lnTo>
                    <a:pt x="267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2"/>
            <p:cNvSpPr/>
            <p:nvPr/>
          </p:nvSpPr>
          <p:spPr>
            <a:xfrm>
              <a:off x="578275" y="258025"/>
              <a:ext cx="7987458" cy="4651490"/>
            </a:xfrm>
            <a:custGeom>
              <a:avLst/>
              <a:gdLst/>
              <a:ahLst/>
              <a:cxnLst/>
              <a:rect l="l" t="t" r="r" b="b"/>
              <a:pathLst>
                <a:path w="285700" h="193088" extrusionOk="0">
                  <a:moveTo>
                    <a:pt x="276042" y="8731"/>
                  </a:moveTo>
                  <a:lnTo>
                    <a:pt x="276042" y="147738"/>
                  </a:lnTo>
                  <a:lnTo>
                    <a:pt x="276042" y="184337"/>
                  </a:lnTo>
                  <a:lnTo>
                    <a:pt x="9657" y="184337"/>
                  </a:lnTo>
                  <a:lnTo>
                    <a:pt x="9657" y="8731"/>
                  </a:lnTo>
                  <a:close/>
                  <a:moveTo>
                    <a:pt x="9618" y="1"/>
                  </a:moveTo>
                  <a:cubicBezTo>
                    <a:pt x="4317" y="1"/>
                    <a:pt x="0" y="3509"/>
                    <a:pt x="0" y="7845"/>
                  </a:cubicBezTo>
                  <a:lnTo>
                    <a:pt x="0" y="185224"/>
                  </a:lnTo>
                  <a:cubicBezTo>
                    <a:pt x="0" y="189560"/>
                    <a:pt x="4317" y="193087"/>
                    <a:pt x="9618" y="193087"/>
                  </a:cubicBezTo>
                  <a:lnTo>
                    <a:pt x="276082" y="193087"/>
                  </a:lnTo>
                  <a:cubicBezTo>
                    <a:pt x="281384" y="193087"/>
                    <a:pt x="285700" y="189560"/>
                    <a:pt x="285700" y="185224"/>
                  </a:cubicBezTo>
                  <a:lnTo>
                    <a:pt x="285700" y="7845"/>
                  </a:lnTo>
                  <a:cubicBezTo>
                    <a:pt x="285700" y="3509"/>
                    <a:pt x="281384" y="1"/>
                    <a:pt x="2760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3" name="Google Shape;1073;p32"/>
            <p:cNvGrpSpPr/>
            <p:nvPr/>
          </p:nvGrpSpPr>
          <p:grpSpPr>
            <a:xfrm>
              <a:off x="1180883" y="1223796"/>
              <a:ext cx="6782241" cy="3150214"/>
              <a:chOff x="5746702" y="1303655"/>
              <a:chExt cx="3391799" cy="3150214"/>
            </a:xfrm>
          </p:grpSpPr>
          <p:grpSp>
            <p:nvGrpSpPr>
              <p:cNvPr id="1074" name="Google Shape;1074;p32"/>
              <p:cNvGrpSpPr/>
              <p:nvPr/>
            </p:nvGrpSpPr>
            <p:grpSpPr>
              <a:xfrm>
                <a:off x="5746702" y="3144189"/>
                <a:ext cx="3391799" cy="1309681"/>
                <a:chOff x="4944009" y="1147678"/>
                <a:chExt cx="3391799" cy="3153578"/>
              </a:xfrm>
            </p:grpSpPr>
            <p:sp>
              <p:nvSpPr>
                <p:cNvPr id="1075" name="Google Shape;1075;p32"/>
                <p:cNvSpPr/>
                <p:nvPr/>
              </p:nvSpPr>
              <p:spPr>
                <a:xfrm>
                  <a:off x="4944009" y="114767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32"/>
                <p:cNvSpPr/>
                <p:nvPr/>
              </p:nvSpPr>
              <p:spPr>
                <a:xfrm>
                  <a:off x="4944009" y="1595065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32"/>
                <p:cNvSpPr/>
                <p:nvPr/>
              </p:nvSpPr>
              <p:spPr>
                <a:xfrm>
                  <a:off x="4944009" y="2042592"/>
                  <a:ext cx="3391799" cy="1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29" extrusionOk="0"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71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71"/>
                      </a:cubicBezTo>
                      <a:cubicBezTo>
                        <a:pt x="23728" y="35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32"/>
                <p:cNvSpPr/>
                <p:nvPr/>
              </p:nvSpPr>
              <p:spPr>
                <a:xfrm>
                  <a:off x="4944009" y="2491650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24"/>
                        <a:pt x="1" y="59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59"/>
                      </a:cubicBezTo>
                      <a:cubicBezTo>
                        <a:pt x="23728" y="24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32"/>
                <p:cNvSpPr/>
                <p:nvPr/>
              </p:nvSpPr>
              <p:spPr>
                <a:xfrm>
                  <a:off x="4944009" y="293903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60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60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32"/>
                <p:cNvSpPr/>
                <p:nvPr/>
              </p:nvSpPr>
              <p:spPr>
                <a:xfrm>
                  <a:off x="4944009" y="3388236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83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83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32"/>
                <p:cNvSpPr/>
                <p:nvPr/>
              </p:nvSpPr>
              <p:spPr>
                <a:xfrm>
                  <a:off x="4944009" y="3835762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32"/>
                <p:cNvSpPr/>
                <p:nvPr/>
              </p:nvSpPr>
              <p:spPr>
                <a:xfrm>
                  <a:off x="4944009" y="4283149"/>
                  <a:ext cx="3391799" cy="18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30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59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59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83" name="Google Shape;1083;p32"/>
              <p:cNvSpPr/>
              <p:nvPr/>
            </p:nvSpPr>
            <p:spPr>
              <a:xfrm>
                <a:off x="5746702" y="16752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2"/>
              <p:cNvSpPr/>
              <p:nvPr/>
            </p:nvSpPr>
            <p:spPr>
              <a:xfrm>
                <a:off x="5746702" y="18610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2"/>
              <p:cNvSpPr/>
              <p:nvPr/>
            </p:nvSpPr>
            <p:spPr>
              <a:xfrm>
                <a:off x="5746702" y="2046913"/>
                <a:ext cx="3391799" cy="7462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29" extrusionOk="0">
                    <a:moveTo>
                      <a:pt x="71" y="0"/>
                    </a:moveTo>
                    <a:cubicBezTo>
                      <a:pt x="24" y="0"/>
                      <a:pt x="1" y="35"/>
                      <a:pt x="1" y="71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71"/>
                    </a:cubicBezTo>
                    <a:cubicBezTo>
                      <a:pt x="23728" y="35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746702" y="22334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24"/>
                      <a:pt x="1" y="59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59"/>
                    </a:cubicBezTo>
                    <a:cubicBezTo>
                      <a:pt x="23728" y="24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746702" y="24192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60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60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746702" y="2605759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83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83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746702" y="279161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746702" y="2977417"/>
                <a:ext cx="3391799" cy="7520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30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59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59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746702" y="14894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746702" y="13036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3" name="Google Shape;1093;p32"/>
            <p:cNvGrpSpPr/>
            <p:nvPr/>
          </p:nvGrpSpPr>
          <p:grpSpPr>
            <a:xfrm rot="-5400000">
              <a:off x="689759" y="3827440"/>
              <a:ext cx="183301" cy="702705"/>
              <a:chOff x="1506468" y="154140"/>
              <a:chExt cx="183301" cy="702705"/>
            </a:xfrm>
          </p:grpSpPr>
          <p:sp>
            <p:nvSpPr>
              <p:cNvPr id="1094" name="Google Shape;1094;p32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6" name="Google Shape;1096;p32"/>
            <p:cNvGrpSpPr/>
            <p:nvPr/>
          </p:nvGrpSpPr>
          <p:grpSpPr>
            <a:xfrm rot="-5400000">
              <a:off x="689759" y="3029928"/>
              <a:ext cx="183301" cy="702705"/>
              <a:chOff x="1506468" y="154140"/>
              <a:chExt cx="183301" cy="702705"/>
            </a:xfrm>
          </p:grpSpPr>
          <p:sp>
            <p:nvSpPr>
              <p:cNvPr id="1097" name="Google Shape;1097;p32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9" name="Google Shape;1099;p32"/>
            <p:cNvGrpSpPr/>
            <p:nvPr/>
          </p:nvGrpSpPr>
          <p:grpSpPr>
            <a:xfrm rot="-5400000">
              <a:off x="689759" y="2232415"/>
              <a:ext cx="183301" cy="702705"/>
              <a:chOff x="1506468" y="154140"/>
              <a:chExt cx="183301" cy="702705"/>
            </a:xfrm>
          </p:grpSpPr>
          <p:sp>
            <p:nvSpPr>
              <p:cNvPr id="1100" name="Google Shape;1100;p32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2" name="Google Shape;1102;p32"/>
            <p:cNvGrpSpPr/>
            <p:nvPr/>
          </p:nvGrpSpPr>
          <p:grpSpPr>
            <a:xfrm rot="-5400000">
              <a:off x="689759" y="1434903"/>
              <a:ext cx="183301" cy="702705"/>
              <a:chOff x="1506468" y="154140"/>
              <a:chExt cx="183301" cy="702705"/>
            </a:xfrm>
          </p:grpSpPr>
          <p:sp>
            <p:nvSpPr>
              <p:cNvPr id="1103" name="Google Shape;1103;p32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5" name="Google Shape;1105;p32"/>
            <p:cNvGrpSpPr/>
            <p:nvPr/>
          </p:nvGrpSpPr>
          <p:grpSpPr>
            <a:xfrm rot="-5400000">
              <a:off x="689759" y="637390"/>
              <a:ext cx="183301" cy="702705"/>
              <a:chOff x="1506468" y="154140"/>
              <a:chExt cx="183301" cy="702705"/>
            </a:xfrm>
          </p:grpSpPr>
          <p:sp>
            <p:nvSpPr>
              <p:cNvPr id="1106" name="Google Shape;1106;p32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17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"/>
          <p:cNvSpPr txBox="1">
            <a:spLocks noGrp="1"/>
          </p:cNvSpPr>
          <p:nvPr>
            <p:ph type="title"/>
          </p:nvPr>
        </p:nvSpPr>
        <p:spPr>
          <a:xfrm>
            <a:off x="713225" y="1750925"/>
            <a:ext cx="4891800" cy="7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6" name="Google Shape;18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6" y="772625"/>
            <a:ext cx="1650900" cy="97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7" name="Google Shape;187;p3"/>
          <p:cNvSpPr txBox="1">
            <a:spLocks noGrp="1"/>
          </p:cNvSpPr>
          <p:nvPr>
            <p:ph type="subTitle" idx="1"/>
          </p:nvPr>
        </p:nvSpPr>
        <p:spPr>
          <a:xfrm>
            <a:off x="713225" y="2542950"/>
            <a:ext cx="2763600" cy="5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6598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">
  <p:cSld name="Title and four column 1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1"/>
          <p:cNvSpPr txBox="1">
            <a:spLocks noGrp="1"/>
          </p:cNvSpPr>
          <p:nvPr>
            <p:ph type="subTitle" idx="1"/>
          </p:nvPr>
        </p:nvSpPr>
        <p:spPr>
          <a:xfrm>
            <a:off x="2761475" y="1620500"/>
            <a:ext cx="16428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ubTitle" idx="2"/>
          </p:nvPr>
        </p:nvSpPr>
        <p:spPr>
          <a:xfrm>
            <a:off x="2660826" y="1960500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21"/>
          <p:cNvSpPr txBox="1">
            <a:spLocks noGrp="1"/>
          </p:cNvSpPr>
          <p:nvPr>
            <p:ph type="subTitle" idx="3"/>
          </p:nvPr>
        </p:nvSpPr>
        <p:spPr>
          <a:xfrm>
            <a:off x="783275" y="1620500"/>
            <a:ext cx="16428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561" name="Google Shape;561;p21"/>
          <p:cNvSpPr txBox="1">
            <a:spLocks noGrp="1"/>
          </p:cNvSpPr>
          <p:nvPr>
            <p:ph type="subTitle" idx="4"/>
          </p:nvPr>
        </p:nvSpPr>
        <p:spPr>
          <a:xfrm>
            <a:off x="682626" y="1960500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21"/>
          <p:cNvSpPr txBox="1">
            <a:spLocks noGrp="1"/>
          </p:cNvSpPr>
          <p:nvPr>
            <p:ph type="subTitle" idx="5"/>
          </p:nvPr>
        </p:nvSpPr>
        <p:spPr>
          <a:xfrm>
            <a:off x="4739526" y="1620500"/>
            <a:ext cx="1643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563" name="Google Shape;563;p21"/>
          <p:cNvSpPr txBox="1">
            <a:spLocks noGrp="1"/>
          </p:cNvSpPr>
          <p:nvPr>
            <p:ph type="subTitle" idx="6"/>
          </p:nvPr>
        </p:nvSpPr>
        <p:spPr>
          <a:xfrm>
            <a:off x="4639026" y="1960500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1"/>
          <p:cNvSpPr txBox="1">
            <a:spLocks noGrp="1"/>
          </p:cNvSpPr>
          <p:nvPr>
            <p:ph type="title"/>
          </p:nvPr>
        </p:nvSpPr>
        <p:spPr>
          <a:xfrm>
            <a:off x="713226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21"/>
          <p:cNvSpPr txBox="1">
            <a:spLocks noGrp="1"/>
          </p:cNvSpPr>
          <p:nvPr>
            <p:ph type="subTitle" idx="7"/>
          </p:nvPr>
        </p:nvSpPr>
        <p:spPr>
          <a:xfrm>
            <a:off x="6717726" y="1620500"/>
            <a:ext cx="1643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566" name="Google Shape;566;p21"/>
          <p:cNvSpPr txBox="1">
            <a:spLocks noGrp="1"/>
          </p:cNvSpPr>
          <p:nvPr>
            <p:ph type="subTitle" idx="8"/>
          </p:nvPr>
        </p:nvSpPr>
        <p:spPr>
          <a:xfrm>
            <a:off x="6617226" y="1960500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0240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24896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4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Object Oriented Programming</a:t>
            </a:r>
            <a:endParaRPr dirty="0"/>
          </a:p>
        </p:txBody>
      </p:sp>
      <p:sp>
        <p:nvSpPr>
          <p:cNvPr id="1054" name="Google Shape;1054;p4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Mohamed </a:t>
            </a:r>
            <a:r>
              <a:rPr lang="en-US" dirty="0" err="1"/>
              <a:t>Essam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775257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58"/>
          <p:cNvSpPr txBox="1">
            <a:spLocks noGrp="1"/>
          </p:cNvSpPr>
          <p:nvPr>
            <p:ph type="title" idx="4294967295"/>
          </p:nvPr>
        </p:nvSpPr>
        <p:spPr>
          <a:xfrm>
            <a:off x="0" y="271463"/>
            <a:ext cx="7718425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1400" dirty="0">
                <a:latin typeface="Adobe Garamond Pro Bold" panose="02020702060506020403" pitchFamily="18" charset="0"/>
                <a:cs typeface="Amatic SC" panose="020B0604020202020204" charset="-79"/>
              </a:rPr>
              <a:t>Introduction to AI with ML</a:t>
            </a:r>
            <a:endParaRPr sz="1400" dirty="0">
              <a:latin typeface="Adobe Garamond Pro Bold" panose="02020702060506020403" pitchFamily="18" charset="0"/>
              <a:cs typeface="Amatic SC" panose="020B0604020202020204" charset="-79"/>
            </a:endParaRPr>
          </a:p>
        </p:txBody>
      </p:sp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373036" y="84404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dirty="0"/>
              <a:t>09:Object Oriented Programming provide code reuse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373036" y="1431736"/>
            <a:ext cx="72857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l">
              <a:buFont typeface="Wingdings" panose="05000000000000000000" pitchFamily="2" charset="2"/>
              <a:buChar char="q"/>
            </a:pPr>
            <a:r>
              <a:rPr lang="en-US" dirty="0"/>
              <a:t>Code reuse is </a:t>
            </a:r>
            <a:r>
              <a:rPr lang="en-US" b="1" dirty="0"/>
              <a:t>the practice of using existing code for a new function or software</a:t>
            </a:r>
            <a:r>
              <a:rPr lang="en-US" dirty="0"/>
              <a:t>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dirty="0"/>
              <a:t>This saves time, improves the features in your program, and generally makes for more cost-effective programming. Reusability is an important issue in software engineering.</a:t>
            </a:r>
            <a:endParaRPr lang="en-GB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04DB10-63CA-4004-8D89-F873FC1F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62" y="0"/>
            <a:ext cx="9202761" cy="51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2802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98945" y="773649"/>
            <a:ext cx="670619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800" dirty="0">
                <a:solidFill>
                  <a:schemeClr val="bg2"/>
                </a:solidFill>
              </a:rPr>
              <a:t>Object Oriented </a:t>
            </a:r>
          </a:p>
          <a:p>
            <a:pPr marL="0" indent="0" algn="l"/>
            <a:r>
              <a:rPr lang="en-US" sz="2800" dirty="0">
                <a:solidFill>
                  <a:schemeClr val="bg2"/>
                </a:solidFill>
              </a:rPr>
              <a:t>Programming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707333" y="1839535"/>
            <a:ext cx="75222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Inheritance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Can create new classes in term of existing classes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Reusability 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Polymorphic classes </a:t>
            </a:r>
          </a:p>
        </p:txBody>
      </p:sp>
    </p:spTree>
    <p:extLst>
      <p:ext uri="{BB962C8B-B14F-4D97-AF65-F5344CB8AC3E}">
        <p14:creationId xmlns:p14="http://schemas.microsoft.com/office/powerpoint/2010/main" val="153783663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20287" y="75555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dirty="0">
                <a:solidFill>
                  <a:schemeClr val="bg2"/>
                </a:solidFill>
              </a:rPr>
              <a:t>Object Oriented Programming- provide Inheritance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6301A-0B4B-44CE-B98F-7724C02B8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76" y="1981109"/>
            <a:ext cx="2839880" cy="1891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9CA283-8574-4376-A713-46A4FCCD5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893" y="1980862"/>
            <a:ext cx="2526270" cy="1891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A4A0C3-C856-40E9-AD12-945EA62818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26967">
            <a:off x="3559053" y="2203579"/>
            <a:ext cx="2818703" cy="281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812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39952" y="890095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bg2"/>
                </a:solidFill>
              </a:rPr>
              <a:t>09:Object Oriented Programming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F8DCB-DCB5-4248-918B-B2C35497F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7" t="3071" r="2118" b="2058"/>
          <a:stretch/>
        </p:blipFill>
        <p:spPr>
          <a:xfrm>
            <a:off x="2946805" y="1970393"/>
            <a:ext cx="1625195" cy="2150918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4A7690ED-7383-432B-80F3-951EE2FFF7B6}"/>
              </a:ext>
            </a:extLst>
          </p:cNvPr>
          <p:cNvSpPr txBox="1">
            <a:spLocks/>
          </p:cNvSpPr>
          <p:nvPr/>
        </p:nvSpPr>
        <p:spPr>
          <a:xfrm>
            <a:off x="1831189" y="1846286"/>
            <a:ext cx="1115616" cy="838727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chemeClr val="bg2"/>
                </a:solidFill>
              </a:rPr>
              <a:t>Name</a:t>
            </a:r>
            <a:endParaRPr lang="ar-EG" sz="3200" b="1" dirty="0">
              <a:solidFill>
                <a:schemeClr val="bg2"/>
              </a:solidFill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CFD90E14-F3B1-4395-B064-D50D9E70A741}"/>
              </a:ext>
            </a:extLst>
          </p:cNvPr>
          <p:cNvSpPr txBox="1">
            <a:spLocks/>
          </p:cNvSpPr>
          <p:nvPr/>
        </p:nvSpPr>
        <p:spPr>
          <a:xfrm>
            <a:off x="1737535" y="2324175"/>
            <a:ext cx="1302925" cy="838727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chemeClr val="bg2"/>
                </a:solidFill>
              </a:rPr>
              <a:t>Attributes</a:t>
            </a:r>
            <a:endParaRPr lang="ar-EG" sz="3200" b="1" dirty="0">
              <a:solidFill>
                <a:schemeClr val="bg2"/>
              </a:solidFill>
            </a:endParaRP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58536FB0-E011-4163-9138-331E51379B4B}"/>
              </a:ext>
            </a:extLst>
          </p:cNvPr>
          <p:cNvSpPr txBox="1">
            <a:spLocks/>
          </p:cNvSpPr>
          <p:nvPr/>
        </p:nvSpPr>
        <p:spPr>
          <a:xfrm>
            <a:off x="1831189" y="3045852"/>
            <a:ext cx="1115616" cy="838727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chemeClr val="bg2"/>
                </a:solidFill>
              </a:rPr>
              <a:t>Actions</a:t>
            </a:r>
            <a:endParaRPr lang="ar-EG" sz="3200" b="1" dirty="0">
              <a:solidFill>
                <a:schemeClr val="bg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C3A7AB-3B53-45EB-9766-5053A0F63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20" y="1604086"/>
            <a:ext cx="1409645" cy="251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865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20288" y="85335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bg2"/>
                </a:solidFill>
              </a:rPr>
              <a:t>09:Object Oriented Programming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786E09-77AE-4D44-BB9A-55A133E385C0}"/>
              </a:ext>
            </a:extLst>
          </p:cNvPr>
          <p:cNvSpPr/>
          <p:nvPr/>
        </p:nvSpPr>
        <p:spPr>
          <a:xfrm>
            <a:off x="1207053" y="1439444"/>
            <a:ext cx="59382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bg2"/>
                </a:solidFill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A </a:t>
            </a:r>
            <a:r>
              <a:rPr lang="en-US" b="1" dirty="0">
                <a:solidFill>
                  <a:schemeClr val="bg2"/>
                </a:solidFill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class</a:t>
            </a:r>
            <a:r>
              <a:rPr lang="en-US" dirty="0">
                <a:solidFill>
                  <a:schemeClr val="bg2"/>
                </a:solidFill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 is an extensible program-</a:t>
            </a:r>
            <a:r>
              <a:rPr lang="en-US" u="sng" dirty="0">
                <a:solidFill>
                  <a:schemeClr val="bg2"/>
                </a:solidFill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code-template</a:t>
            </a:r>
            <a:r>
              <a:rPr lang="en-US" dirty="0">
                <a:solidFill>
                  <a:schemeClr val="bg2"/>
                </a:solidFill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 for creating objects, although a very tiny application might need just a single class. The class must go within a pair of curly braces.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BCD1BACA-F75E-4D01-B528-BCEA15635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8" t="8694" r="11515"/>
          <a:stretch/>
        </p:blipFill>
        <p:spPr bwMode="auto">
          <a:xfrm>
            <a:off x="5688371" y="1981463"/>
            <a:ext cx="1944216" cy="245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EE658E8-BD73-488C-9EF5-467F71A1F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31" y="2571750"/>
            <a:ext cx="997710" cy="124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8760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20287" y="566814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" sz="2400" dirty="0">
                <a:solidFill>
                  <a:schemeClr val="bg2"/>
                </a:solidFill>
              </a:rPr>
              <a:t>Class design like Blueprint </a:t>
            </a:r>
            <a:r>
              <a:rPr lang="en-US" sz="2400" dirty="0">
                <a:solidFill>
                  <a:schemeClr val="bg2"/>
                </a:solidFill>
              </a:rPr>
              <a:t>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B9B3A2-BFE5-4332-AE59-F9E4D6E35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 t="4242" r="5353" b="7879"/>
          <a:stretch/>
        </p:blipFill>
        <p:spPr>
          <a:xfrm>
            <a:off x="1450173" y="1535753"/>
            <a:ext cx="3002973" cy="2996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55F054-31B3-4ABB-9FC8-B22E3C318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034" y="1535753"/>
            <a:ext cx="3002973" cy="2996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0629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59617" y="741549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" sz="2400" dirty="0">
                <a:solidFill>
                  <a:schemeClr val="bg2"/>
                </a:solidFill>
              </a:rPr>
              <a:t>Class desig</a:t>
            </a:r>
            <a:r>
              <a:rPr lang="en-US" sz="2400" dirty="0">
                <a:solidFill>
                  <a:schemeClr val="bg2"/>
                </a:solidFill>
              </a:rPr>
              <a:t>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63745-05EC-4A93-BF4E-38CF0B913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323" y="1421376"/>
            <a:ext cx="3990276" cy="2727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266050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30120" y="814723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" sz="2400" dirty="0">
                <a:solidFill>
                  <a:schemeClr val="bg2"/>
                </a:solidFill>
              </a:rPr>
              <a:t>Class desig</a:t>
            </a:r>
            <a:r>
              <a:rPr lang="en-US" sz="2400" dirty="0">
                <a:solidFill>
                  <a:schemeClr val="bg2"/>
                </a:solidFill>
              </a:rPr>
              <a:t>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D7ABA-F134-4E25-AD27-F44FF9C94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498" y="1436864"/>
            <a:ext cx="4711875" cy="289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1085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30120" y="814723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" sz="2400" dirty="0">
                <a:solidFill>
                  <a:schemeClr val="bg2"/>
                </a:solidFill>
              </a:rPr>
              <a:t>Class desig</a:t>
            </a:r>
            <a:r>
              <a:rPr lang="en-US" sz="2400" dirty="0">
                <a:solidFill>
                  <a:schemeClr val="bg2"/>
                </a:solidFill>
              </a:rPr>
              <a:t>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03575D-4A2A-4895-A042-52671E7AE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831" y="1631901"/>
            <a:ext cx="4949214" cy="24707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5167742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30120" y="814723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" sz="2400" dirty="0">
                <a:solidFill>
                  <a:schemeClr val="bg2"/>
                </a:solidFill>
              </a:rPr>
              <a:t>Class desig</a:t>
            </a:r>
            <a:r>
              <a:rPr lang="en-US" sz="2400" dirty="0">
                <a:solidFill>
                  <a:schemeClr val="bg2"/>
                </a:solidFill>
              </a:rPr>
              <a:t>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DA700-5331-465E-93C4-17E796136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88" y="1465006"/>
            <a:ext cx="5947038" cy="27454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73814473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98945" y="773649"/>
            <a:ext cx="670619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sz="2800" b="1" dirty="0">
                <a:solidFill>
                  <a:schemeClr val="bg2"/>
                </a:solidFill>
                <a:latin typeface="Archivo Black" panose="020B0604020202020204" charset="0"/>
                <a:ea typeface="Lato"/>
                <a:cs typeface="Lato"/>
                <a:sym typeface="Lato"/>
              </a:rPr>
              <a:t>Procedural Programming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790906" y="1397083"/>
            <a:ext cx="75222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Focus on processes or actions that a program takes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Programs are typically a collection of functions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Data is declared separately 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Data is passed as arguments into functions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4FC56CA-25CC-4BA3-B917-FA61BA36360F}"/>
              </a:ext>
            </a:extLst>
          </p:cNvPr>
          <p:cNvSpPr txBox="1">
            <a:spLocks/>
          </p:cNvSpPr>
          <p:nvPr/>
        </p:nvSpPr>
        <p:spPr>
          <a:xfrm>
            <a:off x="810866" y="2601018"/>
            <a:ext cx="75222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         As Programs get larger they become more: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Difficult to understand 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Difficult to maintain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Difficult to extend 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Difficult to debug 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Difficult to code </a:t>
            </a:r>
          </a:p>
        </p:txBody>
      </p:sp>
    </p:spTree>
    <p:extLst>
      <p:ext uri="{BB962C8B-B14F-4D97-AF65-F5344CB8AC3E}">
        <p14:creationId xmlns:p14="http://schemas.microsoft.com/office/powerpoint/2010/main" val="1186100754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39952" y="636223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bg2"/>
                </a:solidFill>
              </a:rPr>
              <a:t>The interface of the class(Abstraction)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CBB45-8BF5-47E5-8550-7AF53DE7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689" y="1593164"/>
            <a:ext cx="5687324" cy="27356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Google Shape;1363;p58">
            <a:extLst>
              <a:ext uri="{FF2B5EF4-FFF2-40B4-BE49-F238E27FC236}">
                <a16:creationId xmlns:a16="http://schemas.microsoft.com/office/drawing/2014/main" id="{9E469E7C-3584-4C10-AC4F-556E56FF0E70}"/>
              </a:ext>
            </a:extLst>
          </p:cNvPr>
          <p:cNvSpPr txBox="1">
            <a:spLocks/>
          </p:cNvSpPr>
          <p:nvPr/>
        </p:nvSpPr>
        <p:spPr>
          <a:xfrm>
            <a:off x="2865513" y="4328777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1600" dirty="0">
                <a:solidFill>
                  <a:schemeClr val="bg2"/>
                </a:solidFill>
                <a:latin typeface="+mn-lt"/>
              </a:rPr>
              <a:t>All you need to know to know how to use</a:t>
            </a:r>
          </a:p>
        </p:txBody>
      </p:sp>
    </p:spTree>
    <p:extLst>
      <p:ext uri="{BB962C8B-B14F-4D97-AF65-F5344CB8AC3E}">
        <p14:creationId xmlns:p14="http://schemas.microsoft.com/office/powerpoint/2010/main" val="151540725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39952" y="636223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bg2"/>
                </a:solidFill>
              </a:rPr>
              <a:t>The interface of the class(Abstraction)</a:t>
            </a:r>
          </a:p>
        </p:txBody>
      </p:sp>
      <p:sp>
        <p:nvSpPr>
          <p:cNvPr id="6" name="Google Shape;1363;p58">
            <a:extLst>
              <a:ext uri="{FF2B5EF4-FFF2-40B4-BE49-F238E27FC236}">
                <a16:creationId xmlns:a16="http://schemas.microsoft.com/office/drawing/2014/main" id="{9E469E7C-3584-4C10-AC4F-556E56FF0E70}"/>
              </a:ext>
            </a:extLst>
          </p:cNvPr>
          <p:cNvSpPr txBox="1">
            <a:spLocks/>
          </p:cNvSpPr>
          <p:nvPr/>
        </p:nvSpPr>
        <p:spPr>
          <a:xfrm>
            <a:off x="2865513" y="4328777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1600" dirty="0">
                <a:solidFill>
                  <a:schemeClr val="bg2"/>
                </a:solidFill>
                <a:latin typeface="+mn-lt"/>
              </a:rPr>
              <a:t>All you need to know to know how to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C25E1-2332-43FA-83E5-6B3FAD099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542" y="1809135"/>
            <a:ext cx="4286767" cy="2255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328978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33837" y="78351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bg2"/>
                </a:solidFill>
              </a:rPr>
              <a:t>09:Object Oriented Programming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FAE58C-F952-4F43-9A1E-12950F0CE9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6" t="8404" b="75814"/>
          <a:stretch/>
        </p:blipFill>
        <p:spPr>
          <a:xfrm>
            <a:off x="2796668" y="2685287"/>
            <a:ext cx="2718054" cy="1038892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71B779-7B28-4B42-BE19-A01D216559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72" r="67218" b="9495"/>
          <a:stretch/>
        </p:blipFill>
        <p:spPr>
          <a:xfrm>
            <a:off x="6664674" y="2685287"/>
            <a:ext cx="1404766" cy="1038892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DFAE2-78D9-4350-8650-731C3D5B92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6" t="35758" r="3154" b="35758"/>
          <a:stretch/>
        </p:blipFill>
        <p:spPr>
          <a:xfrm>
            <a:off x="1350694" y="2685287"/>
            <a:ext cx="1038544" cy="1038892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0F066D59-BD09-46ED-A7F3-BCBE22E2AA49}"/>
              </a:ext>
            </a:extLst>
          </p:cNvPr>
          <p:cNvSpPr txBox="1">
            <a:spLocks/>
          </p:cNvSpPr>
          <p:nvPr/>
        </p:nvSpPr>
        <p:spPr>
          <a:xfrm>
            <a:off x="2751605" y="1435334"/>
            <a:ext cx="961214" cy="859038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bg2"/>
                </a:solidFill>
                <a:latin typeface="Adobe Garamond Pro" pitchFamily="18" charset="0"/>
                <a:ea typeface="Adobe Fan Heiti Std B" pitchFamily="34" charset="-128"/>
              </a:rPr>
              <a:t>Class</a:t>
            </a:r>
            <a:endParaRPr lang="ar-EG" sz="2000" b="1" dirty="0">
              <a:solidFill>
                <a:schemeClr val="bg2"/>
              </a:solidFill>
              <a:latin typeface="Adobe Garamond Pro" pitchFamily="18" charset="0"/>
              <a:ea typeface="Adobe Fan Heiti Std B" pitchFamily="34" charset="-128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CCFAF74B-66AC-437B-9C8C-40BE870E5118}"/>
              </a:ext>
            </a:extLst>
          </p:cNvPr>
          <p:cNvSpPr txBox="1">
            <a:spLocks/>
          </p:cNvSpPr>
          <p:nvPr/>
        </p:nvSpPr>
        <p:spPr>
          <a:xfrm>
            <a:off x="7181564" y="3724179"/>
            <a:ext cx="555459" cy="46924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>
                <a:solidFill>
                  <a:schemeClr val="bg2"/>
                </a:solidFill>
                <a:latin typeface="Adobe Garamond Pro" pitchFamily="18" charset="0"/>
                <a:ea typeface="Adobe Fan Heiti Std B" pitchFamily="34" charset="-128"/>
              </a:rPr>
              <a:t>Jeep</a:t>
            </a:r>
            <a:endParaRPr lang="ar-EG" sz="1600" b="1" dirty="0">
              <a:solidFill>
                <a:schemeClr val="bg2"/>
              </a:solidFill>
              <a:latin typeface="Adobe Garamond Pro" pitchFamily="18" charset="0"/>
              <a:ea typeface="Adobe Fan Heiti Std B" pitchFamily="34" charset="-128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49600074-89F6-4816-9B16-EEAF3C23A0C2}"/>
              </a:ext>
            </a:extLst>
          </p:cNvPr>
          <p:cNvSpPr txBox="1">
            <a:spLocks/>
          </p:cNvSpPr>
          <p:nvPr/>
        </p:nvSpPr>
        <p:spPr>
          <a:xfrm>
            <a:off x="4588917" y="3791140"/>
            <a:ext cx="956758" cy="46924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solidFill>
                  <a:schemeClr val="bg2"/>
                </a:solidFill>
                <a:latin typeface="Adobe Garamond Pro" pitchFamily="18" charset="0"/>
                <a:ea typeface="Adobe Fan Heiti Std B" pitchFamily="34" charset="-128"/>
              </a:rPr>
              <a:t>Honda</a:t>
            </a:r>
            <a:endParaRPr lang="ar-EG" sz="1400" b="1" dirty="0">
              <a:solidFill>
                <a:schemeClr val="bg2"/>
              </a:solidFill>
              <a:latin typeface="Adobe Garamond Pro" pitchFamily="18" charset="0"/>
              <a:ea typeface="Adobe Fan Heiti Std B" pitchFamily="34" charset="-128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3EE4781-B743-448F-B673-F46DF3C0BEE5}"/>
              </a:ext>
            </a:extLst>
          </p:cNvPr>
          <p:cNvSpPr txBox="1">
            <a:spLocks/>
          </p:cNvSpPr>
          <p:nvPr/>
        </p:nvSpPr>
        <p:spPr>
          <a:xfrm>
            <a:off x="3249450" y="3791140"/>
            <a:ext cx="555459" cy="46924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solidFill>
                  <a:schemeClr val="bg2"/>
                </a:solidFill>
                <a:latin typeface="Adobe Garamond Pro" pitchFamily="18" charset="0"/>
                <a:ea typeface="Adobe Fan Heiti Std B" pitchFamily="34" charset="-128"/>
              </a:rPr>
              <a:t>Nissan</a:t>
            </a:r>
            <a:endParaRPr lang="ar-EG" sz="1400" b="1" dirty="0">
              <a:solidFill>
                <a:schemeClr val="bg2"/>
              </a:solidFill>
              <a:latin typeface="Adobe Garamond Pro" pitchFamily="18" charset="0"/>
              <a:ea typeface="Adobe Fan Heiti Std B" pitchFamily="34" charset="-128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CECB8AA9-62D0-49B0-80A4-F5D56A18A0E3}"/>
              </a:ext>
            </a:extLst>
          </p:cNvPr>
          <p:cNvSpPr txBox="1">
            <a:spLocks/>
          </p:cNvSpPr>
          <p:nvPr/>
        </p:nvSpPr>
        <p:spPr>
          <a:xfrm>
            <a:off x="1403451" y="3724179"/>
            <a:ext cx="1038544" cy="469244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b="1" dirty="0">
                <a:solidFill>
                  <a:schemeClr val="bg2"/>
                </a:solidFill>
                <a:latin typeface="Adobe Garamond Pro" pitchFamily="18" charset="0"/>
                <a:ea typeface="Adobe Fan Heiti Std B" pitchFamily="34" charset="-128"/>
              </a:rPr>
              <a:t>Mercedes</a:t>
            </a:r>
            <a:endParaRPr lang="ar-EG" sz="1600" b="1" dirty="0">
              <a:solidFill>
                <a:schemeClr val="bg2"/>
              </a:solidFill>
              <a:latin typeface="Adobe Garamond Pro" pitchFamily="18" charset="0"/>
              <a:ea typeface="Adobe Fan Heiti Std B" pitchFamily="34" charset="-128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500462F-ACEB-4543-8681-0105293732E1}"/>
              </a:ext>
            </a:extLst>
          </p:cNvPr>
          <p:cNvSpPr txBox="1">
            <a:spLocks/>
          </p:cNvSpPr>
          <p:nvPr/>
        </p:nvSpPr>
        <p:spPr>
          <a:xfrm>
            <a:off x="4972978" y="1618794"/>
            <a:ext cx="555459" cy="46924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chemeClr val="bg2"/>
                </a:solidFill>
                <a:latin typeface="Adobe Garamond Pro" pitchFamily="18" charset="0"/>
                <a:ea typeface="Adobe Fan Heiti Std B" pitchFamily="34" charset="-128"/>
              </a:rPr>
              <a:t>Car</a:t>
            </a:r>
            <a:endParaRPr lang="ar-EG" sz="1800" b="1" dirty="0">
              <a:solidFill>
                <a:schemeClr val="bg2"/>
              </a:solidFill>
              <a:latin typeface="Adobe Garamond Pro" pitchFamily="18" charset="0"/>
              <a:ea typeface="Adobe Fan Heiti Std B" pitchFamily="34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1F7515-CC64-489B-9AA3-F22A4F451C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7187" b="67315"/>
          <a:stretch/>
        </p:blipFill>
        <p:spPr>
          <a:xfrm>
            <a:off x="3931172" y="1366363"/>
            <a:ext cx="1041806" cy="996980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7190826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972804" y="93253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dirty="0">
                <a:solidFill>
                  <a:schemeClr val="bg2"/>
                </a:solidFill>
              </a:rPr>
              <a:t>09:Object Oriented Programming provide code reuse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1170231" y="1862238"/>
            <a:ext cx="72857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/>
                </a:solidFill>
              </a:rPr>
              <a:t>Code reuse is </a:t>
            </a:r>
            <a:r>
              <a:rPr lang="en-US" b="1" dirty="0">
                <a:solidFill>
                  <a:schemeClr val="bg2"/>
                </a:solidFill>
              </a:rPr>
              <a:t>the practice of using existing code for a new function or software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/>
                </a:solidFill>
              </a:rPr>
              <a:t>This saves time, improves the features in your program, and generally makes for more cost-effective programming. Reusability is an important issue in software engineering.</a:t>
            </a:r>
            <a:endParaRPr lang="en-GB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394017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79281" y="74622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bg2"/>
                </a:solidFill>
              </a:rPr>
              <a:t>Create Class using unified modeling language UML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B5760-7966-434B-9D43-8A36335D9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09" y="1656761"/>
            <a:ext cx="5628493" cy="276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5236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972804" y="93253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dirty="0">
                <a:solidFill>
                  <a:schemeClr val="bg2"/>
                </a:solidFill>
              </a:rPr>
              <a:t>Accessing Class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1150567" y="1596767"/>
            <a:ext cx="72857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We can access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Class attributes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Class methods</a:t>
            </a: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Some class members will not be accessible (more on that later)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We need an object to access instance variables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6303579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972804" y="93253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dirty="0">
                <a:solidFill>
                  <a:schemeClr val="bg2"/>
                </a:solidFill>
              </a:rPr>
              <a:t>Class Access Modifier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1150567" y="1596767"/>
            <a:ext cx="72857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public , private and protected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public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Accessible everywhere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private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Accessible only by members or friends of the class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protected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Used with inheritance - we’ll talk about it in the next section</a:t>
            </a:r>
          </a:p>
        </p:txBody>
      </p:sp>
    </p:spTree>
    <p:extLst>
      <p:ext uri="{BB962C8B-B14F-4D97-AF65-F5344CB8AC3E}">
        <p14:creationId xmlns:p14="http://schemas.microsoft.com/office/powerpoint/2010/main" val="321838409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972804" y="93253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dirty="0">
                <a:solidFill>
                  <a:schemeClr val="bg2"/>
                </a:solidFill>
              </a:rPr>
              <a:t>Class Access Modifier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1150567" y="1596767"/>
            <a:ext cx="72857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public , private and protected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public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Accessible everywhere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private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Accessible only by members or friends of the class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protected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Used with inheritance - we’ll talk about it in the next section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4AF57-C0CE-4490-8B1A-7706D1B22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04" y="535804"/>
            <a:ext cx="6897063" cy="407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4203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972804" y="93253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dirty="0">
                <a:solidFill>
                  <a:schemeClr val="bg2"/>
                </a:solidFill>
              </a:rPr>
              <a:t>Class Access Modifier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1150567" y="1596767"/>
            <a:ext cx="72857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public , private and protected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public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Accessible everywhere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private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Accessible only by members or friends of the class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protected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Used with inheritance - we’ll talk about it in the next 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92574-846F-4AB9-B665-41795E1D8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79" r="30101"/>
          <a:stretch/>
        </p:blipFill>
        <p:spPr>
          <a:xfrm>
            <a:off x="1150567" y="511584"/>
            <a:ext cx="6391557" cy="41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61977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972804" y="93253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dirty="0">
                <a:solidFill>
                  <a:schemeClr val="bg2"/>
                </a:solidFill>
              </a:rPr>
              <a:t>Class Access Modifier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1150567" y="1596767"/>
            <a:ext cx="72857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public , private and protected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public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Accessible everywhere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private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Accessible only by members or friends of the class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protected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Used with inheritance - we’ll talk about it in the next section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1E8AE5-28F7-4C8B-B82E-B212A73122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"/>
          <a:stretch/>
        </p:blipFill>
        <p:spPr>
          <a:xfrm>
            <a:off x="1052244" y="738419"/>
            <a:ext cx="6446571" cy="366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891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98945" y="773649"/>
            <a:ext cx="670619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800" dirty="0">
                <a:solidFill>
                  <a:schemeClr val="bg2"/>
                </a:solidFill>
              </a:rPr>
              <a:t>Object Oriented </a:t>
            </a:r>
          </a:p>
          <a:p>
            <a:pPr marL="0" indent="0" algn="l"/>
            <a:r>
              <a:rPr lang="en-US" sz="2800" dirty="0">
                <a:solidFill>
                  <a:schemeClr val="bg2"/>
                </a:solidFill>
              </a:rPr>
              <a:t>Programming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707333" y="1839535"/>
            <a:ext cx="75222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l"/>
            <a:r>
              <a:rPr lang="en-US" sz="1600" dirty="0">
                <a:latin typeface="Lato" panose="020F0502020204030203" pitchFamily="34" charset="0"/>
              </a:rPr>
              <a:t>	Object-oriented programming (OOP) is a programming paradigm based on the concept of "objects", which can contain data and code: data in the form of fields (often known as attributes or properties), and code, in the form of procedures (often known as methods).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Encapsulation</a:t>
            </a: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Objects contain data and operations that work on that data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u="sng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Abstract Data Type ( ADT)</a:t>
            </a:r>
          </a:p>
          <a:p>
            <a:pPr algn="l"/>
            <a:endParaRPr lang="en-GB" sz="16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458104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972804" y="93253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dirty="0">
                <a:solidFill>
                  <a:schemeClr val="bg2"/>
                </a:solidFill>
              </a:rPr>
              <a:t>Class Access Modifier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1150567" y="1596767"/>
            <a:ext cx="72857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public , private and protected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public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Accessible everywhere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private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Accessible only by members or friends of the class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protected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Used with inheritance - we’ll talk about it in the next 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A8918-091F-427E-AE55-FE1A4DE43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"/>
          <a:stretch/>
        </p:blipFill>
        <p:spPr>
          <a:xfrm>
            <a:off x="1062076" y="602247"/>
            <a:ext cx="6272788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04206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00C7D-8725-4254-B812-1E455B89F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600" y="1832354"/>
            <a:ext cx="4294800" cy="873000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36167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89114" y="666050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bg2"/>
                </a:solidFill>
              </a:rPr>
              <a:t>09:Object Oriented Programming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E61271-FAA7-497E-BC30-CF98AEBAA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69" y="1406436"/>
            <a:ext cx="5944430" cy="2743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1881786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89114" y="666050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bg2"/>
                </a:solidFill>
              </a:rPr>
              <a:t>Object Oriented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41540B-7971-4947-BAAA-EEC1839FF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602" y="1161067"/>
            <a:ext cx="5468113" cy="307700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BFA8254-E320-46A9-8E34-48E204BD1726}"/>
              </a:ext>
            </a:extLst>
          </p:cNvPr>
          <p:cNvSpPr txBox="1">
            <a:spLocks/>
          </p:cNvSpPr>
          <p:nvPr/>
        </p:nvSpPr>
        <p:spPr>
          <a:xfrm>
            <a:off x="889524" y="4238071"/>
            <a:ext cx="75222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 sz="1600" dirty="0">
                <a:latin typeface="Lato" panose="020F0502020204030203" pitchFamily="34" charset="0"/>
              </a:rPr>
              <a:t>“Abstraction mean Simplify The Reality”</a:t>
            </a:r>
            <a:endParaRPr lang="en-GB" sz="16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50494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89114" y="666050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bg2"/>
                </a:solidFill>
              </a:rPr>
              <a:t>09:Object Oriented Programming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BFA8254-E320-46A9-8E34-48E204BD1726}"/>
              </a:ext>
            </a:extLst>
          </p:cNvPr>
          <p:cNvSpPr txBox="1">
            <a:spLocks/>
          </p:cNvSpPr>
          <p:nvPr/>
        </p:nvSpPr>
        <p:spPr>
          <a:xfrm>
            <a:off x="889524" y="4238071"/>
            <a:ext cx="75222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 sz="1600" dirty="0">
                <a:latin typeface="Lato" panose="020F0502020204030203" pitchFamily="34" charset="0"/>
              </a:rPr>
              <a:t>“Just all we need about the person”</a:t>
            </a:r>
            <a:endParaRPr lang="en-GB" sz="1600" dirty="0">
              <a:latin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3701F-2293-4DC3-BCE2-9F54C8417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722" y="1422627"/>
            <a:ext cx="5416555" cy="241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087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89114" y="666050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bg2"/>
                </a:solidFill>
              </a:rPr>
              <a:t>09:Object Oriented Programming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BFA8254-E320-46A9-8E34-48E204BD1726}"/>
              </a:ext>
            </a:extLst>
          </p:cNvPr>
          <p:cNvSpPr txBox="1">
            <a:spLocks/>
          </p:cNvSpPr>
          <p:nvPr/>
        </p:nvSpPr>
        <p:spPr>
          <a:xfrm>
            <a:off x="889524" y="4238071"/>
            <a:ext cx="75222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 sz="1600" dirty="0">
                <a:latin typeface="Lato" panose="020F0502020204030203" pitchFamily="34" charset="0"/>
              </a:rPr>
              <a:t>“Just all we need about the person”</a:t>
            </a:r>
            <a:endParaRPr lang="en-GB" sz="1600" dirty="0">
              <a:latin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8523F1-78B6-43FC-829F-A002CCBF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290" y="1589071"/>
            <a:ext cx="5589419" cy="20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8607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98945" y="773649"/>
            <a:ext cx="670619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800" dirty="0">
                <a:solidFill>
                  <a:schemeClr val="bg2"/>
                </a:solidFill>
              </a:rPr>
              <a:t>Object Oriented </a:t>
            </a:r>
          </a:p>
          <a:p>
            <a:pPr marL="0" indent="0" algn="l"/>
            <a:r>
              <a:rPr lang="en-US" sz="2800" dirty="0">
                <a:solidFill>
                  <a:schemeClr val="bg2"/>
                </a:solidFill>
              </a:rPr>
              <a:t>Programming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707333" y="1839535"/>
            <a:ext cx="75222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Information - Hiding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Encapsulation 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Implementation - specific logic be hidden 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User of class code to be interface since they don’t need to know the implementation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More abstraction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Easier to test, debug, maintain and extend</a:t>
            </a:r>
          </a:p>
        </p:txBody>
      </p:sp>
    </p:spTree>
    <p:extLst>
      <p:ext uri="{BB962C8B-B14F-4D97-AF65-F5344CB8AC3E}">
        <p14:creationId xmlns:p14="http://schemas.microsoft.com/office/powerpoint/2010/main" val="119738064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98945" y="773649"/>
            <a:ext cx="670619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800" dirty="0">
                <a:solidFill>
                  <a:schemeClr val="bg2"/>
                </a:solidFill>
              </a:rPr>
              <a:t>Object Oriented </a:t>
            </a:r>
          </a:p>
          <a:p>
            <a:pPr marL="0" indent="0" algn="l"/>
            <a:r>
              <a:rPr lang="en-US" sz="2800" dirty="0">
                <a:solidFill>
                  <a:schemeClr val="bg2"/>
                </a:solidFill>
              </a:rPr>
              <a:t>Programming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707333" y="1839535"/>
            <a:ext cx="75222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Reusability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Easier to reuse classes in order application 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Faster development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Higher quality </a:t>
            </a:r>
            <a:endParaRPr lang="en-US" u="sng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0610992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Notebook Meeting by Slidesgo">
  <a:themeElements>
    <a:clrScheme name="Simple Light">
      <a:dk1>
        <a:srgbClr val="2E2E2E"/>
      </a:dk1>
      <a:lt1>
        <a:srgbClr val="F2E1CC"/>
      </a:lt1>
      <a:dk2>
        <a:srgbClr val="273970"/>
      </a:dk2>
      <a:lt2>
        <a:srgbClr val="7D3B26"/>
      </a:lt2>
      <a:accent1>
        <a:srgbClr val="E6AA54"/>
      </a:accent1>
      <a:accent2>
        <a:srgbClr val="F7F7F5"/>
      </a:accent2>
      <a:accent3>
        <a:srgbClr val="C0B2A7"/>
      </a:accent3>
      <a:accent4>
        <a:srgbClr val="FFFFFF"/>
      </a:accent4>
      <a:accent5>
        <a:srgbClr val="FFFFFF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4C6C420-017D-4390-9646-F7DCCA996DAB}" vid="{D5D95821-0E12-4EB4-A664-AD009A768D2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Academy Template</Template>
  <TotalTime>1078</TotalTime>
  <Words>676</Words>
  <Application>Microsoft Office PowerPoint</Application>
  <PresentationFormat>On-screen Show (16:9)</PresentationFormat>
  <Paragraphs>142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Adobe Garamond Pro</vt:lpstr>
      <vt:lpstr>Lato</vt:lpstr>
      <vt:lpstr>Arial</vt:lpstr>
      <vt:lpstr>Roboto Condensed Light</vt:lpstr>
      <vt:lpstr>Archivo Black</vt:lpstr>
      <vt:lpstr>Fira Sans</vt:lpstr>
      <vt:lpstr>EB Garamond</vt:lpstr>
      <vt:lpstr>Wingdings</vt:lpstr>
      <vt:lpstr>Adobe Garamond Pro Bold</vt:lpstr>
      <vt:lpstr>Open Sans SemiBold</vt:lpstr>
      <vt:lpstr>Notebook Meeting by Slidesgo</vt:lpstr>
      <vt:lpstr>Object Oriented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AI with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PARENT'S DAY</dc:title>
  <dc:creator>THE LAPTOP SHOP</dc:creator>
  <cp:lastModifiedBy>محمد عصام عمر محمد الحسيني نصار</cp:lastModifiedBy>
  <cp:revision>93</cp:revision>
  <dcterms:modified xsi:type="dcterms:W3CDTF">2022-05-07T19:38:51Z</dcterms:modified>
</cp:coreProperties>
</file>